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6" r:id="rId2"/>
    <p:sldId id="258" r:id="rId3"/>
    <p:sldId id="262" r:id="rId4"/>
    <p:sldId id="259" r:id="rId5"/>
    <p:sldId id="260" r:id="rId6"/>
    <p:sldId id="268" r:id="rId7"/>
    <p:sldId id="289" r:id="rId8"/>
    <p:sldId id="263" r:id="rId9"/>
    <p:sldId id="264" r:id="rId10"/>
    <p:sldId id="265" r:id="rId11"/>
    <p:sldId id="266" r:id="rId12"/>
    <p:sldId id="267" r:id="rId13"/>
    <p:sldId id="269"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7" r:id="rId28"/>
    <p:sldId id="288" r:id="rId29"/>
    <p:sldId id="284" r:id="rId30"/>
    <p:sldId id="257" r:id="rId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6340" autoAdjust="0"/>
  </p:normalViewPr>
  <p:slideViewPr>
    <p:cSldViewPr snapToGrid="0">
      <p:cViewPr varScale="1">
        <p:scale>
          <a:sx n="113" d="100"/>
          <a:sy n="113" d="100"/>
        </p:scale>
        <p:origin x="510" y="11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D397B80-55FC-7CE0-FB68-5A4F85B725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5330C24A-E13F-5CC9-1530-17B3EA11A5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535A23-56C6-4A73-85B5-490BC7493899}" type="datetimeFigureOut">
              <a:rPr lang="fr-FR" smtClean="0"/>
              <a:t>13/08/2023</a:t>
            </a:fld>
            <a:endParaRPr lang="fr-FR"/>
          </a:p>
        </p:txBody>
      </p:sp>
      <p:sp>
        <p:nvSpPr>
          <p:cNvPr id="4" name="Espace réservé du pied de page 3">
            <a:extLst>
              <a:ext uri="{FF2B5EF4-FFF2-40B4-BE49-F238E27FC236}">
                <a16:creationId xmlns:a16="http://schemas.microsoft.com/office/drawing/2014/main" id="{72AEDCB5-B127-60C1-B3A6-F19821677A6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C7D824BC-77ED-29DF-ADE0-3F31ECDB87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96B698-0E15-40F6-805E-6F850358B97E}" type="slidenum">
              <a:rPr lang="fr-FR" smtClean="0"/>
              <a:t>‹N°›</a:t>
            </a:fld>
            <a:endParaRPr lang="fr-FR"/>
          </a:p>
        </p:txBody>
      </p:sp>
    </p:spTree>
    <p:extLst>
      <p:ext uri="{BB962C8B-B14F-4D97-AF65-F5344CB8AC3E}">
        <p14:creationId xmlns:p14="http://schemas.microsoft.com/office/powerpoint/2010/main" val="22688465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414E7C-8545-4AE4-B1BE-836A48136C63}" type="datetimeFigureOut">
              <a:rPr lang="fr-FR" smtClean="0"/>
              <a:t>13/08/2023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461D2-0DA7-4146-862B-6222565AD091}" type="slidenum">
              <a:rPr lang="fr-FR" smtClean="0"/>
              <a:t>‹N°›</a:t>
            </a:fld>
            <a:endParaRPr lang="fr-FR"/>
          </a:p>
        </p:txBody>
      </p:sp>
    </p:spTree>
    <p:extLst>
      <p:ext uri="{BB962C8B-B14F-4D97-AF65-F5344CB8AC3E}">
        <p14:creationId xmlns:p14="http://schemas.microsoft.com/office/powerpoint/2010/main" val="12840933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résumé, ce projet a pour but de développer un moteur de classification d'articles automatisé qui facilite le processus de mise en ligne des articles par les vendeurs et améliore l'expérience de recherche des acheteurs. Le projet comprend plusieurs étapes, allant de l'étude de faisabilité à la mise en œuvre d'un modèle de classification supervisée, et nécessite l'utilisation de différentes techniques de traitement de texte et d'image pour l'extraction des fonctionnalités.</a:t>
            </a:r>
          </a:p>
        </p:txBody>
      </p:sp>
      <p:sp>
        <p:nvSpPr>
          <p:cNvPr id="4" name="Espace réservé du numéro de diapositive 3"/>
          <p:cNvSpPr>
            <a:spLocks noGrp="1"/>
          </p:cNvSpPr>
          <p:nvPr>
            <p:ph type="sldNum" sz="quarter" idx="5"/>
          </p:nvPr>
        </p:nvSpPr>
        <p:spPr/>
        <p:txBody>
          <a:bodyPr/>
          <a:lstStyle/>
          <a:p>
            <a:fld id="{328461D2-0DA7-4146-862B-6222565AD091}" type="slidenum">
              <a:rPr lang="fr-FR" smtClean="0"/>
              <a:t>2</a:t>
            </a:fld>
            <a:endParaRPr lang="fr-FR"/>
          </a:p>
        </p:txBody>
      </p:sp>
    </p:spTree>
    <p:extLst>
      <p:ext uri="{BB962C8B-B14F-4D97-AF65-F5344CB8AC3E}">
        <p14:creationId xmlns:p14="http://schemas.microsoft.com/office/powerpoint/2010/main" val="3557792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USE</a:t>
            </a:r>
            <a:r>
              <a:rPr lang="fr-FR" dirty="0"/>
              <a:t>, qui signifie "</a:t>
            </a:r>
            <a:r>
              <a:rPr lang="fr-FR" b="1" dirty="0"/>
              <a:t>Universal Sentence Encoder", est un modèle développé par Google pour encoder des textes en vecteurs de haute dimension qui peuvent être utilisés pour diverses tâches en traitement automatique du langage naturel (TALN). </a:t>
            </a:r>
          </a:p>
        </p:txBody>
      </p:sp>
      <p:sp>
        <p:nvSpPr>
          <p:cNvPr id="4" name="Espace réservé du numéro de diapositive 3"/>
          <p:cNvSpPr>
            <a:spLocks noGrp="1"/>
          </p:cNvSpPr>
          <p:nvPr>
            <p:ph type="sldNum" sz="quarter" idx="5"/>
          </p:nvPr>
        </p:nvSpPr>
        <p:spPr/>
        <p:txBody>
          <a:bodyPr/>
          <a:lstStyle/>
          <a:p>
            <a:fld id="{328461D2-0DA7-4146-862B-6222565AD091}" type="slidenum">
              <a:rPr lang="fr-FR" smtClean="0"/>
              <a:t>24</a:t>
            </a:fld>
            <a:endParaRPr lang="fr-FR"/>
          </a:p>
        </p:txBody>
      </p:sp>
    </p:spTree>
    <p:extLst>
      <p:ext uri="{BB962C8B-B14F-4D97-AF65-F5344CB8AC3E}">
        <p14:creationId xmlns:p14="http://schemas.microsoft.com/office/powerpoint/2010/main" val="1415205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Le transfert d'apprentissage, ou "</a:t>
            </a:r>
            <a:r>
              <a:rPr lang="fr-FR" b="1" dirty="0" err="1"/>
              <a:t>transfer</a:t>
            </a:r>
            <a:r>
              <a:rPr lang="fr-FR" b="1" dirty="0"/>
              <a:t> </a:t>
            </a:r>
            <a:r>
              <a:rPr lang="fr-FR" b="1" dirty="0" err="1"/>
              <a:t>learning</a:t>
            </a:r>
            <a:r>
              <a:rPr lang="fr-FR" b="1" dirty="0"/>
              <a:t>", est une technique en apprentissage automatique où un modèle formé pour une tâche est adapté pour une nouvelle tâche liée</a:t>
            </a:r>
            <a:r>
              <a:rPr lang="fr-FR" dirty="0"/>
              <a:t>. Au lieu de partir de zéro, on utilise des connaissances acquises lors de la résolution d'un problème pour en résoudre un autre similaire.</a:t>
            </a:r>
          </a:p>
        </p:txBody>
      </p:sp>
      <p:sp>
        <p:nvSpPr>
          <p:cNvPr id="4" name="Espace réservé du numéro de diapositive 3"/>
          <p:cNvSpPr>
            <a:spLocks noGrp="1"/>
          </p:cNvSpPr>
          <p:nvPr>
            <p:ph type="sldNum" sz="quarter" idx="5"/>
          </p:nvPr>
        </p:nvSpPr>
        <p:spPr/>
        <p:txBody>
          <a:bodyPr/>
          <a:lstStyle/>
          <a:p>
            <a:fld id="{328461D2-0DA7-4146-862B-6222565AD091}" type="slidenum">
              <a:rPr lang="fr-FR" smtClean="0"/>
              <a:t>25</a:t>
            </a:fld>
            <a:endParaRPr lang="fr-FR"/>
          </a:p>
        </p:txBody>
      </p:sp>
    </p:spTree>
    <p:extLst>
      <p:ext uri="{BB962C8B-B14F-4D97-AF65-F5344CB8AC3E}">
        <p14:creationId xmlns:p14="http://schemas.microsoft.com/office/powerpoint/2010/main" val="489460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D1D5DB"/>
                </a:solidFill>
                <a:effectLst/>
                <a:latin typeface="Söhne"/>
              </a:rPr>
              <a:t>Ce code a pour objectif d'interroger une API, plus précisément l'API "</a:t>
            </a:r>
            <a:r>
              <a:rPr lang="fr-FR" b="0" i="0" dirty="0" err="1">
                <a:solidFill>
                  <a:srgbClr val="D1D5DB"/>
                </a:solidFill>
                <a:effectLst/>
                <a:latin typeface="Söhne"/>
              </a:rPr>
              <a:t>Edamam</a:t>
            </a:r>
            <a:r>
              <a:rPr lang="fr-FR" b="0" i="0" dirty="0">
                <a:solidFill>
                  <a:srgbClr val="D1D5DB"/>
                </a:solidFill>
                <a:effectLst/>
                <a:latin typeface="Söhne"/>
              </a:rPr>
              <a:t> Food and </a:t>
            </a:r>
            <a:r>
              <a:rPr lang="fr-FR" b="0" i="0" dirty="0" err="1">
                <a:solidFill>
                  <a:srgbClr val="D1D5DB"/>
                </a:solidFill>
                <a:effectLst/>
                <a:latin typeface="Söhne"/>
              </a:rPr>
              <a:t>Grocery</a:t>
            </a:r>
            <a:r>
              <a:rPr lang="fr-FR" b="0" i="0" dirty="0">
                <a:solidFill>
                  <a:srgbClr val="D1D5DB"/>
                </a:solidFill>
                <a:effectLst/>
                <a:latin typeface="Söhne"/>
              </a:rPr>
              <a:t> </a:t>
            </a:r>
            <a:r>
              <a:rPr lang="fr-FR" b="0" i="0" dirty="0" err="1">
                <a:solidFill>
                  <a:srgbClr val="D1D5DB"/>
                </a:solidFill>
                <a:effectLst/>
                <a:latin typeface="Söhne"/>
              </a:rPr>
              <a:t>Database</a:t>
            </a:r>
            <a:r>
              <a:rPr lang="fr-FR" b="0" i="0" dirty="0">
                <a:solidFill>
                  <a:srgbClr val="D1D5DB"/>
                </a:solidFill>
                <a:effectLst/>
                <a:latin typeface="Söhne"/>
              </a:rPr>
              <a:t>", pour</a:t>
            </a:r>
          </a:p>
          <a:p>
            <a:r>
              <a:rPr lang="fr-FR" b="0" i="0" dirty="0">
                <a:solidFill>
                  <a:srgbClr val="D1D5DB"/>
                </a:solidFill>
                <a:effectLst/>
                <a:latin typeface="Söhne"/>
              </a:rPr>
              <a:t>récupérer des informations sur des produits alimentaires et d'écrire ces informations dans un fichier CSV, et </a:t>
            </a:r>
            <a:r>
              <a:rPr lang="fr-FR" b="1" i="0" dirty="0">
                <a:solidFill>
                  <a:srgbClr val="D1D5DB"/>
                </a:solidFill>
                <a:effectLst/>
                <a:latin typeface="Söhne"/>
              </a:rPr>
              <a:t>cette fonction </a:t>
            </a:r>
            <a:r>
              <a:rPr lang="fr-FR" sz="1200" b="1" i="0" kern="1200" dirty="0">
                <a:solidFill>
                  <a:srgbClr val="D1D5DB"/>
                </a:solidFill>
                <a:effectLst/>
                <a:latin typeface="Söhne"/>
                <a:ea typeface="+mn-ea"/>
                <a:cs typeface="+mn-cs"/>
              </a:rPr>
              <a:t>offre ainsi une méthode automatisée pour la collecte et la conservation d'informations pertinentes</a:t>
            </a:r>
          </a:p>
          <a:p>
            <a:r>
              <a:rPr lang="fr-FR" b="0" i="0" dirty="0">
                <a:solidFill>
                  <a:srgbClr val="D1D5DB"/>
                </a:solidFill>
                <a:effectLst/>
                <a:latin typeface="Söhne"/>
              </a:rPr>
              <a:t>Ce code vise à solliciter l'API "</a:t>
            </a:r>
            <a:r>
              <a:rPr lang="fr-FR" b="0" i="0" dirty="0" err="1">
                <a:solidFill>
                  <a:srgbClr val="D1D5DB"/>
                </a:solidFill>
                <a:effectLst/>
                <a:latin typeface="Söhne"/>
              </a:rPr>
              <a:t>Edamam</a:t>
            </a:r>
            <a:r>
              <a:rPr lang="fr-FR" b="0" i="0" dirty="0">
                <a:solidFill>
                  <a:srgbClr val="D1D5DB"/>
                </a:solidFill>
                <a:effectLst/>
                <a:latin typeface="Söhne"/>
              </a:rPr>
              <a:t> Food and </a:t>
            </a:r>
            <a:r>
              <a:rPr lang="fr-FR" b="0" i="0" dirty="0" err="1">
                <a:solidFill>
                  <a:srgbClr val="D1D5DB"/>
                </a:solidFill>
                <a:effectLst/>
                <a:latin typeface="Söhne"/>
              </a:rPr>
              <a:t>Grocery</a:t>
            </a:r>
            <a:r>
              <a:rPr lang="fr-FR" b="0" i="0" dirty="0">
                <a:solidFill>
                  <a:srgbClr val="D1D5DB"/>
                </a:solidFill>
                <a:effectLst/>
                <a:latin typeface="Söhne"/>
              </a:rPr>
              <a:t> </a:t>
            </a:r>
            <a:r>
              <a:rPr lang="fr-FR" b="0" i="0" dirty="0" err="1">
                <a:solidFill>
                  <a:srgbClr val="D1D5DB"/>
                </a:solidFill>
                <a:effectLst/>
                <a:latin typeface="Söhne"/>
              </a:rPr>
              <a:t>Database</a:t>
            </a:r>
            <a:r>
              <a:rPr lang="fr-FR" b="0" i="0" dirty="0">
                <a:solidFill>
                  <a:srgbClr val="D1D5DB"/>
                </a:solidFill>
                <a:effectLst/>
                <a:latin typeface="Söhne"/>
              </a:rPr>
              <a:t>" afin d'extraire des données sur des produits alimentaires. Ensuite, il compile et stocke ces données dans un fichier CSV, offrant ainsi une méthode automatisée pour la collecte et la conservation d'informations pertinentes.</a:t>
            </a:r>
            <a:endParaRPr lang="fr-FR" dirty="0"/>
          </a:p>
        </p:txBody>
      </p:sp>
      <p:sp>
        <p:nvSpPr>
          <p:cNvPr id="4" name="Espace réservé du numéro de diapositive 3"/>
          <p:cNvSpPr>
            <a:spLocks noGrp="1"/>
          </p:cNvSpPr>
          <p:nvPr>
            <p:ph type="sldNum" sz="quarter" idx="5"/>
          </p:nvPr>
        </p:nvSpPr>
        <p:spPr/>
        <p:txBody>
          <a:bodyPr/>
          <a:lstStyle/>
          <a:p>
            <a:fld id="{328461D2-0DA7-4146-862B-6222565AD091}" type="slidenum">
              <a:rPr lang="fr-FR" smtClean="0"/>
              <a:t>27</a:t>
            </a:fld>
            <a:endParaRPr lang="fr-FR"/>
          </a:p>
        </p:txBody>
      </p:sp>
    </p:spTree>
    <p:extLst>
      <p:ext uri="{BB962C8B-B14F-4D97-AF65-F5344CB8AC3E}">
        <p14:creationId xmlns:p14="http://schemas.microsoft.com/office/powerpoint/2010/main" val="1470956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Règlement général sur la protection des données (RGPD) est </a:t>
            </a:r>
            <a:r>
              <a:rPr lang="fr-FR" b="1" dirty="0"/>
              <a:t>un règlement de l'Union européenne qui protège la confidentialité et la sécurité des données personnelles des citoyens de l’UE</a:t>
            </a:r>
          </a:p>
          <a:p>
            <a:pPr algn="l"/>
            <a:r>
              <a:rPr lang="fr-FR" b="0" i="0" dirty="0">
                <a:solidFill>
                  <a:srgbClr val="000000"/>
                </a:solidFill>
                <a:effectLst/>
                <a:latin typeface="Helvetica Neue"/>
              </a:rPr>
              <a:t>Dans le cas de la collecte et du stockage des données dans le fichier CSV à partir de l'API, il est important de s'assurer que toutes les données traitées respectent ces principes.</a:t>
            </a:r>
          </a:p>
          <a:p>
            <a:pPr algn="l"/>
            <a:r>
              <a:rPr lang="fr-FR" b="0" i="0" dirty="0">
                <a:solidFill>
                  <a:srgbClr val="000000"/>
                </a:solidFill>
                <a:effectLst/>
                <a:latin typeface="Helvetica Neue"/>
              </a:rPr>
              <a:t>Dans ce contexte particulier, aucune donnée personnelle n'est traitée. Les données concernent les produits à base de "champagne" et comprennent des informations telles que l'ID du produit, le libellé, la catégorie, le contenu et l'image. Ces informations ne sont pas considérées comme des données personnelles car elles ne permettent pas d'identifier une personne.</a:t>
            </a:r>
          </a:p>
          <a:p>
            <a:r>
              <a:rPr lang="fr-FR" b="1" i="0" dirty="0">
                <a:solidFill>
                  <a:srgbClr val="000000"/>
                </a:solidFill>
                <a:effectLst/>
                <a:latin typeface="Helvetica Neue"/>
              </a:rPr>
              <a:t>Enfin, en stockant les données dans un fichier CSV, il faut s'assurer que les mesures appropriées sont prises pour garantir la sécurité des données et éviter tout accès non autorisé.</a:t>
            </a:r>
            <a:endParaRPr lang="fr-FR" b="1" dirty="0"/>
          </a:p>
        </p:txBody>
      </p:sp>
      <p:sp>
        <p:nvSpPr>
          <p:cNvPr id="4" name="Espace réservé du numéro de diapositive 3"/>
          <p:cNvSpPr>
            <a:spLocks noGrp="1"/>
          </p:cNvSpPr>
          <p:nvPr>
            <p:ph type="sldNum" sz="quarter" idx="5"/>
          </p:nvPr>
        </p:nvSpPr>
        <p:spPr/>
        <p:txBody>
          <a:bodyPr/>
          <a:lstStyle/>
          <a:p>
            <a:fld id="{328461D2-0DA7-4146-862B-6222565AD091}" type="slidenum">
              <a:rPr lang="fr-FR" smtClean="0"/>
              <a:t>28</a:t>
            </a:fld>
            <a:endParaRPr lang="fr-FR"/>
          </a:p>
        </p:txBody>
      </p:sp>
    </p:spTree>
    <p:extLst>
      <p:ext uri="{BB962C8B-B14F-4D97-AF65-F5344CB8AC3E}">
        <p14:creationId xmlns:p14="http://schemas.microsoft.com/office/powerpoint/2010/main" val="2459603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Notre étude de faisabilité a révélé que le moteur de classification d'articles, basé sur les descriptions et les images, est </a:t>
            </a:r>
            <a:r>
              <a:rPr lang="fr-FR" dirty="0" err="1"/>
              <a:t>viable.Le</a:t>
            </a:r>
            <a:r>
              <a:rPr lang="fr-FR" dirty="0"/>
              <a:t> TF-IDF </a:t>
            </a:r>
            <a:r>
              <a:rPr lang="fr-FR" dirty="0" err="1"/>
              <a:t>Vectorizer</a:t>
            </a:r>
            <a:r>
              <a:rPr lang="fr-FR" dirty="0"/>
              <a:t> et l'Universal Sentence Encoder ont excellé dans le traitement textuel, tandis que le CNN Transfer Learning a été supérieur pour le traitement d'image.</a:t>
            </a:r>
          </a:p>
          <a:p>
            <a:r>
              <a:rPr lang="fr-FR" dirty="0"/>
              <a:t>La classification supervisée à partir des images, des résultats très satisfaisants, ce qui renforce notre confiance en la faisabilité   </a:t>
            </a:r>
          </a:p>
          <a:p>
            <a:r>
              <a:rPr lang="fr-FR" dirty="0"/>
              <a:t>Ces résultats encourageants nous incitent à poursuivre l'optimisation de ces modèles. En prospectant, nous envisageons d'explorer l'intégration des informations textuelles et visuelles pour améliorer encore plus la performance de classification</a:t>
            </a:r>
          </a:p>
          <a:p>
            <a:endParaRPr lang="fr-FR" dirty="0"/>
          </a:p>
        </p:txBody>
      </p:sp>
      <p:sp>
        <p:nvSpPr>
          <p:cNvPr id="4" name="Espace réservé du numéro de diapositive 3"/>
          <p:cNvSpPr>
            <a:spLocks noGrp="1"/>
          </p:cNvSpPr>
          <p:nvPr>
            <p:ph type="sldNum" sz="quarter" idx="5"/>
          </p:nvPr>
        </p:nvSpPr>
        <p:spPr/>
        <p:txBody>
          <a:bodyPr/>
          <a:lstStyle/>
          <a:p>
            <a:fld id="{328461D2-0DA7-4146-862B-6222565AD091}" type="slidenum">
              <a:rPr lang="fr-FR" smtClean="0"/>
              <a:t>29</a:t>
            </a:fld>
            <a:endParaRPr lang="fr-FR"/>
          </a:p>
        </p:txBody>
      </p:sp>
    </p:spTree>
    <p:extLst>
      <p:ext uri="{BB962C8B-B14F-4D97-AF65-F5344CB8AC3E}">
        <p14:creationId xmlns:p14="http://schemas.microsoft.com/office/powerpoint/2010/main" val="2616765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tokenisation est le processus de conversion d'un texte en "</a:t>
            </a:r>
            <a:r>
              <a:rPr lang="fr-FR" dirty="0" err="1"/>
              <a:t>tokens</a:t>
            </a:r>
            <a:r>
              <a:rPr lang="fr-FR" dirty="0"/>
              <a:t>", qui sont généralement des mots, des phrases ou d'autres unités de texte plus petites. Imaginez que vous ayez une machine qui coupe une phrase en morceaux à chaque espace ou signe de ponctuation : chaque morceau est un "</a:t>
            </a:r>
            <a:r>
              <a:rPr lang="fr-FR" dirty="0" err="1"/>
              <a:t>token</a:t>
            </a:r>
            <a:r>
              <a:rPr lang="fr-FR" dirty="0"/>
              <a:t>".</a:t>
            </a:r>
          </a:p>
        </p:txBody>
      </p:sp>
      <p:sp>
        <p:nvSpPr>
          <p:cNvPr id="4" name="Espace réservé du numéro de diapositive 3"/>
          <p:cNvSpPr>
            <a:spLocks noGrp="1"/>
          </p:cNvSpPr>
          <p:nvPr>
            <p:ph type="sldNum" sz="quarter" idx="5"/>
          </p:nvPr>
        </p:nvSpPr>
        <p:spPr/>
        <p:txBody>
          <a:bodyPr/>
          <a:lstStyle/>
          <a:p>
            <a:fld id="{328461D2-0DA7-4146-862B-6222565AD091}" type="slidenum">
              <a:rPr lang="fr-FR" smtClean="0"/>
              <a:t>9</a:t>
            </a:fld>
            <a:endParaRPr lang="fr-FR"/>
          </a:p>
        </p:txBody>
      </p:sp>
    </p:spTree>
    <p:extLst>
      <p:ext uri="{BB962C8B-B14F-4D97-AF65-F5344CB8AC3E}">
        <p14:creationId xmlns:p14="http://schemas.microsoft.com/office/powerpoint/2010/main" val="3122967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stopwords</a:t>
            </a:r>
            <a:r>
              <a:rPr lang="fr-FR" sz="1800" dirty="0">
                <a:effectLst/>
                <a:latin typeface="Calibri" panose="020F0502020204030204" pitchFamily="34" charset="0"/>
                <a:ea typeface="Calibri" panose="020F0502020204030204" pitchFamily="34" charset="0"/>
                <a:cs typeface="Times New Roman" panose="02020603050405020304" pitchFamily="18" charset="0"/>
              </a:rPr>
              <a:t>", ou "mots vides" en français, font référence à des mots qui sont généralement ignorés dans le traitement du langage naturel (TALN) et la recherche d'information car ils apparaissent très fréquemment dans la langue et </a:t>
            </a:r>
            <a:r>
              <a:rPr lang="fr-FR" sz="1800" b="1" dirty="0">
                <a:effectLst/>
                <a:latin typeface="Calibri" panose="020F0502020204030204" pitchFamily="34" charset="0"/>
                <a:ea typeface="Calibri" panose="020F0502020204030204" pitchFamily="34" charset="0"/>
                <a:cs typeface="Times New Roman" panose="02020603050405020304" pitchFamily="18" charset="0"/>
              </a:rPr>
              <a:t>n'apportent pas beaucoup d'informations sur le contenu du texte</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Ils comprennent des mots tels que "et", "ou", "le", "à", "de", "en", etc. en français, et "and", "or", "the", "a", "an", "in", etc. en anglais.</a:t>
            </a:r>
          </a:p>
          <a:p>
            <a:endParaRPr lang="fr-FR" dirty="0"/>
          </a:p>
        </p:txBody>
      </p:sp>
      <p:sp>
        <p:nvSpPr>
          <p:cNvPr id="4" name="Espace réservé du numéro de diapositive 3"/>
          <p:cNvSpPr>
            <a:spLocks noGrp="1"/>
          </p:cNvSpPr>
          <p:nvPr>
            <p:ph type="sldNum" sz="quarter" idx="5"/>
          </p:nvPr>
        </p:nvSpPr>
        <p:spPr/>
        <p:txBody>
          <a:bodyPr/>
          <a:lstStyle/>
          <a:p>
            <a:fld id="{328461D2-0DA7-4146-862B-6222565AD091}" type="slidenum">
              <a:rPr lang="fr-FR" smtClean="0"/>
              <a:t>10</a:t>
            </a:fld>
            <a:endParaRPr lang="fr-FR"/>
          </a:p>
        </p:txBody>
      </p:sp>
    </p:spTree>
    <p:extLst>
      <p:ext uri="{BB962C8B-B14F-4D97-AF65-F5344CB8AC3E}">
        <p14:creationId xmlns:p14="http://schemas.microsoft.com/office/powerpoint/2010/main" val="3847003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La lemmatisation est un </a:t>
            </a:r>
            <a:r>
              <a:rPr lang="fr-FR" sz="1800" b="1" kern="100" dirty="0">
                <a:effectLst/>
                <a:latin typeface="Calibri" panose="020F0502020204030204" pitchFamily="34" charset="0"/>
                <a:ea typeface="Calibri" panose="020F0502020204030204" pitchFamily="34" charset="0"/>
                <a:cs typeface="Times New Roman" panose="02020603050405020304" pitchFamily="18" charset="0"/>
              </a:rPr>
              <a:t>processus linguistique qui consiste à réduire un mot à sa forme de base ou à son "lemme". </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Par exemple, les mots "courant", "courons", et "couru" seront tous réduits à leur lemme "courir".</a:t>
            </a:r>
          </a:p>
          <a:p>
            <a:endParaRPr lang="fr-FR" dirty="0"/>
          </a:p>
        </p:txBody>
      </p:sp>
      <p:sp>
        <p:nvSpPr>
          <p:cNvPr id="4" name="Espace réservé du numéro de diapositive 3"/>
          <p:cNvSpPr>
            <a:spLocks noGrp="1"/>
          </p:cNvSpPr>
          <p:nvPr>
            <p:ph type="sldNum" sz="quarter" idx="5"/>
          </p:nvPr>
        </p:nvSpPr>
        <p:spPr/>
        <p:txBody>
          <a:bodyPr/>
          <a:lstStyle/>
          <a:p>
            <a:fld id="{328461D2-0DA7-4146-862B-6222565AD091}" type="slidenum">
              <a:rPr lang="fr-FR" smtClean="0"/>
              <a:t>11</a:t>
            </a:fld>
            <a:endParaRPr lang="fr-FR"/>
          </a:p>
        </p:txBody>
      </p:sp>
    </p:spTree>
    <p:extLst>
      <p:ext uri="{BB962C8B-B14F-4D97-AF65-F5344CB8AC3E}">
        <p14:creationId xmlns:p14="http://schemas.microsoft.com/office/powerpoint/2010/main" val="3663402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Avec le "bag-of-</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words</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BoW</a:t>
            </a:r>
            <a:r>
              <a:rPr lang="fr-FR" sz="1800" dirty="0">
                <a:effectLst/>
                <a:latin typeface="Calibri" panose="020F0502020204030204" pitchFamily="34" charset="0"/>
                <a:ea typeface="Calibri" panose="020F0502020204030204" pitchFamily="34" charset="0"/>
                <a:cs typeface="Times New Roman" panose="02020603050405020304" pitchFamily="18" charset="0"/>
              </a:rPr>
              <a:t>) , un texte (tel qu'une phrase ou un document) est représenté comme un sac (ou ensemble) de ses mots, sans tenir compte de la grammaire ou même de l'ordre des mots, mais en conservant la multiplicité.</a:t>
            </a:r>
          </a:p>
          <a:p>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TfidfVectorizer</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est également une classe de la bibliothèque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scikit-learn</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mais elle transforme un corpus de texte en vecteurs de caractéristiques d'une manière légèrement différente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CountVectorizer</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Alors que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CountVectorizer</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compte simplement les occurrences des mots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tokens</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dans chaque document,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TfidfVectorizer</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pondère ces comptages par la fréquence inverse de document (TF-IDF).</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TF-IDF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signifie</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"Term Frequency-Inverse Document Frequency". </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C'est une mesure statistique qui vise à informer sur l'importance d'un mot dans un document par rapport à un corpus.</a:t>
            </a:r>
          </a:p>
          <a:p>
            <a:endParaRPr lang="fr-FR" dirty="0"/>
          </a:p>
        </p:txBody>
      </p:sp>
      <p:sp>
        <p:nvSpPr>
          <p:cNvPr id="4" name="Espace réservé du numéro de diapositive 3"/>
          <p:cNvSpPr>
            <a:spLocks noGrp="1"/>
          </p:cNvSpPr>
          <p:nvPr>
            <p:ph type="sldNum" sz="quarter" idx="5"/>
          </p:nvPr>
        </p:nvSpPr>
        <p:spPr/>
        <p:txBody>
          <a:bodyPr/>
          <a:lstStyle/>
          <a:p>
            <a:fld id="{328461D2-0DA7-4146-862B-6222565AD091}" type="slidenum">
              <a:rPr lang="fr-FR" smtClean="0"/>
              <a:t>12</a:t>
            </a:fld>
            <a:endParaRPr lang="fr-FR"/>
          </a:p>
        </p:txBody>
      </p:sp>
    </p:spTree>
    <p:extLst>
      <p:ext uri="{BB962C8B-B14F-4D97-AF65-F5344CB8AC3E}">
        <p14:creationId xmlns:p14="http://schemas.microsoft.com/office/powerpoint/2010/main" val="3415039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1" kern="0" dirty="0">
                <a:effectLst/>
                <a:latin typeface="Segoe UI" panose="020B0502040204020203" pitchFamily="34" charset="0"/>
                <a:ea typeface="Times New Roman" panose="02020603050405020304" pitchFamily="18" charset="0"/>
              </a:rPr>
              <a:t>SIFT</a:t>
            </a:r>
            <a:r>
              <a:rPr lang="fr-FR" sz="1800" kern="0" dirty="0">
                <a:effectLst/>
                <a:latin typeface="Segoe UI" panose="020B0502040204020203" pitchFamily="34" charset="0"/>
                <a:ea typeface="Times New Roman" panose="02020603050405020304" pitchFamily="18" charset="0"/>
              </a:rPr>
              <a:t> (</a:t>
            </a:r>
            <a:r>
              <a:rPr lang="fr-FR" sz="1800" kern="0" dirty="0" err="1">
                <a:effectLst/>
                <a:latin typeface="Segoe UI" panose="020B0502040204020203" pitchFamily="34" charset="0"/>
                <a:ea typeface="Times New Roman" panose="02020603050405020304" pitchFamily="18" charset="0"/>
              </a:rPr>
              <a:t>Scale</a:t>
            </a:r>
            <a:r>
              <a:rPr lang="fr-FR" sz="1800" kern="0" dirty="0">
                <a:effectLst/>
                <a:latin typeface="Segoe UI" panose="020B0502040204020203" pitchFamily="34" charset="0"/>
                <a:ea typeface="Times New Roman" panose="02020603050405020304" pitchFamily="18" charset="0"/>
              </a:rPr>
              <a:t>-Invariant </a:t>
            </a:r>
            <a:r>
              <a:rPr lang="fr-FR" sz="1800" kern="0" dirty="0" err="1">
                <a:effectLst/>
                <a:latin typeface="Segoe UI" panose="020B0502040204020203" pitchFamily="34" charset="0"/>
                <a:ea typeface="Times New Roman" panose="02020603050405020304" pitchFamily="18" charset="0"/>
              </a:rPr>
              <a:t>Feature</a:t>
            </a:r>
            <a:r>
              <a:rPr lang="fr-FR" sz="1800" kern="0" dirty="0">
                <a:effectLst/>
                <a:latin typeface="Segoe UI" panose="020B0502040204020203" pitchFamily="34" charset="0"/>
                <a:ea typeface="Times New Roman" panose="02020603050405020304" pitchFamily="18" charset="0"/>
              </a:rPr>
              <a:t> </a:t>
            </a:r>
            <a:r>
              <a:rPr lang="fr-FR" sz="1800" kern="0" dirty="0" err="1">
                <a:effectLst/>
                <a:latin typeface="Segoe UI" panose="020B0502040204020203" pitchFamily="34" charset="0"/>
                <a:ea typeface="Times New Roman" panose="02020603050405020304" pitchFamily="18" charset="0"/>
              </a:rPr>
              <a:t>Transform</a:t>
            </a:r>
            <a:r>
              <a:rPr lang="fr-FR" sz="1800" kern="0" dirty="0">
                <a:effectLst/>
                <a:latin typeface="Segoe UI" panose="020B0502040204020203" pitchFamily="34" charset="0"/>
                <a:ea typeface="Times New Roman" panose="02020603050405020304" pitchFamily="18" charset="0"/>
              </a:rPr>
              <a:t>) </a:t>
            </a:r>
            <a:r>
              <a:rPr lang="fr-FR" sz="1800" b="1" kern="0" dirty="0">
                <a:effectLst/>
                <a:latin typeface="Segoe UI" panose="020B0502040204020203" pitchFamily="34" charset="0"/>
                <a:ea typeface="Times New Roman" panose="02020603050405020304" pitchFamily="18" charset="0"/>
              </a:rPr>
              <a:t>est une technique algorithmique conçue pour détecter et décrire des caractéristiques locales distinctives dans une image</a:t>
            </a:r>
            <a:r>
              <a:rPr lang="fr-FR" sz="1800" kern="0" dirty="0">
                <a:effectLst/>
                <a:latin typeface="Segoe UI" panose="020B0502040204020203" pitchFamily="34" charset="0"/>
                <a:ea typeface="Times New Roman" panose="02020603050405020304" pitchFamily="18" charset="0"/>
              </a:rPr>
              <a:t>. </a:t>
            </a:r>
          </a:p>
          <a:p>
            <a:r>
              <a:rPr lang="fr-FR" sz="1800" kern="0" dirty="0">
                <a:effectLst/>
                <a:latin typeface="Segoe UI" panose="020B0502040204020203" pitchFamily="34" charset="0"/>
                <a:ea typeface="Times New Roman" panose="02020603050405020304" pitchFamily="18" charset="0"/>
              </a:rPr>
              <a:t> </a:t>
            </a:r>
            <a:r>
              <a:rPr lang="fr-FR" sz="1800" b="1" kern="0" dirty="0">
                <a:effectLst/>
                <a:latin typeface="Segoe UI" panose="020B0502040204020203" pitchFamily="34" charset="0"/>
                <a:ea typeface="Times New Roman" panose="02020603050405020304" pitchFamily="18" charset="0"/>
              </a:rPr>
              <a:t>Il identifie des points distinctifs, ou "points clés", dans une image et génère une description unique pour chacun d'eux. </a:t>
            </a:r>
            <a:endParaRPr lang="fr-FR" b="1" dirty="0"/>
          </a:p>
        </p:txBody>
      </p:sp>
      <p:sp>
        <p:nvSpPr>
          <p:cNvPr id="4" name="Espace réservé du numéro de diapositive 3"/>
          <p:cNvSpPr>
            <a:spLocks noGrp="1"/>
          </p:cNvSpPr>
          <p:nvPr>
            <p:ph type="sldNum" sz="quarter" idx="5"/>
          </p:nvPr>
        </p:nvSpPr>
        <p:spPr/>
        <p:txBody>
          <a:bodyPr/>
          <a:lstStyle/>
          <a:p>
            <a:fld id="{328461D2-0DA7-4146-862B-6222565AD091}" type="slidenum">
              <a:rPr lang="fr-FR" smtClean="0"/>
              <a:t>14</a:t>
            </a:fld>
            <a:endParaRPr lang="fr-FR"/>
          </a:p>
        </p:txBody>
      </p:sp>
    </p:spTree>
    <p:extLst>
      <p:ext uri="{BB962C8B-B14F-4D97-AF65-F5344CB8AC3E}">
        <p14:creationId xmlns:p14="http://schemas.microsoft.com/office/powerpoint/2010/main" val="589008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8461D2-0DA7-4146-862B-6222565AD091}" type="slidenum">
              <a:rPr lang="fr-FR" smtClean="0"/>
              <a:t>20</a:t>
            </a:fld>
            <a:endParaRPr lang="fr-FR"/>
          </a:p>
        </p:txBody>
      </p:sp>
    </p:spTree>
    <p:extLst>
      <p:ext uri="{BB962C8B-B14F-4D97-AF65-F5344CB8AC3E}">
        <p14:creationId xmlns:p14="http://schemas.microsoft.com/office/powerpoint/2010/main" val="518062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FastText</a:t>
            </a:r>
            <a:r>
              <a:rPr lang="fr-FR" dirty="0"/>
              <a:t> est un outil puissant et flexible qui offre des solutions pour à la fois la représentation de mots et la classification de textes.</a:t>
            </a:r>
          </a:p>
        </p:txBody>
      </p:sp>
      <p:sp>
        <p:nvSpPr>
          <p:cNvPr id="4" name="Espace réservé du numéro de diapositive 3"/>
          <p:cNvSpPr>
            <a:spLocks noGrp="1"/>
          </p:cNvSpPr>
          <p:nvPr>
            <p:ph type="sldNum" sz="quarter" idx="5"/>
          </p:nvPr>
        </p:nvSpPr>
        <p:spPr/>
        <p:txBody>
          <a:bodyPr/>
          <a:lstStyle/>
          <a:p>
            <a:fld id="{328461D2-0DA7-4146-862B-6222565AD091}" type="slidenum">
              <a:rPr lang="fr-FR" smtClean="0"/>
              <a:t>22</a:t>
            </a:fld>
            <a:endParaRPr lang="fr-FR"/>
          </a:p>
        </p:txBody>
      </p:sp>
    </p:spTree>
    <p:extLst>
      <p:ext uri="{BB962C8B-B14F-4D97-AF65-F5344CB8AC3E}">
        <p14:creationId xmlns:p14="http://schemas.microsoft.com/office/powerpoint/2010/main" val="3731206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résumé, </a:t>
            </a:r>
            <a:r>
              <a:rPr lang="fr-FR" b="1" dirty="0"/>
              <a:t>Bert est une avancée majeure en TALN qui utilise une architecture bidirectionnelle pour comprendre le contexte des mots</a:t>
            </a:r>
            <a:r>
              <a:rPr lang="fr-FR" dirty="0"/>
              <a:t>. Sa méthode de pré-entraînement suivie d'un affinage lui permet d'obtenir des performances de pointe dans une grande variété de tâches avec une quantité relativement faible de données.</a:t>
            </a:r>
          </a:p>
        </p:txBody>
      </p:sp>
      <p:sp>
        <p:nvSpPr>
          <p:cNvPr id="4" name="Espace réservé du numéro de diapositive 3"/>
          <p:cNvSpPr>
            <a:spLocks noGrp="1"/>
          </p:cNvSpPr>
          <p:nvPr>
            <p:ph type="sldNum" sz="quarter" idx="5"/>
          </p:nvPr>
        </p:nvSpPr>
        <p:spPr/>
        <p:txBody>
          <a:bodyPr/>
          <a:lstStyle/>
          <a:p>
            <a:fld id="{328461D2-0DA7-4146-862B-6222565AD091}" type="slidenum">
              <a:rPr lang="fr-FR" smtClean="0"/>
              <a:t>23</a:t>
            </a:fld>
            <a:endParaRPr lang="fr-FR"/>
          </a:p>
        </p:txBody>
      </p:sp>
    </p:spTree>
    <p:extLst>
      <p:ext uri="{BB962C8B-B14F-4D97-AF65-F5344CB8AC3E}">
        <p14:creationId xmlns:p14="http://schemas.microsoft.com/office/powerpoint/2010/main" val="2451423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D5B9A7-7BC4-6B03-E000-C35F44FC605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9668F66-2707-FEFB-D6BB-3C9C8158D2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1FFAF88-25B8-E640-857B-5F56B642216B}"/>
              </a:ext>
            </a:extLst>
          </p:cNvPr>
          <p:cNvSpPr>
            <a:spLocks noGrp="1"/>
          </p:cNvSpPr>
          <p:nvPr>
            <p:ph type="dt" sz="half" idx="10"/>
          </p:nvPr>
        </p:nvSpPr>
        <p:spPr/>
        <p:txBody>
          <a:bodyPr/>
          <a:lstStyle/>
          <a:p>
            <a:fld id="{8DFEDAFE-560B-4D7F-BEE8-D6C9EF40D65E}" type="datetime1">
              <a:rPr lang="fr-FR" smtClean="0"/>
              <a:t>13/08/2023</a:t>
            </a:fld>
            <a:endParaRPr lang="fr-FR"/>
          </a:p>
        </p:txBody>
      </p:sp>
      <p:sp>
        <p:nvSpPr>
          <p:cNvPr id="5" name="Espace réservé du pied de page 4">
            <a:extLst>
              <a:ext uri="{FF2B5EF4-FFF2-40B4-BE49-F238E27FC236}">
                <a16:creationId xmlns:a16="http://schemas.microsoft.com/office/drawing/2014/main" id="{F324C7AE-D413-811C-A806-8A66B43ABA9A}"/>
              </a:ext>
            </a:extLst>
          </p:cNvPr>
          <p:cNvSpPr>
            <a:spLocks noGrp="1"/>
          </p:cNvSpPr>
          <p:nvPr>
            <p:ph type="ftr" sz="quarter" idx="11"/>
          </p:nvPr>
        </p:nvSpPr>
        <p:spPr/>
        <p:txBody>
          <a:bodyPr/>
          <a:lstStyle/>
          <a:p>
            <a:r>
              <a:rPr lang="fr-FR"/>
              <a:t>TIDIANE Barry</a:t>
            </a:r>
          </a:p>
        </p:txBody>
      </p:sp>
      <p:sp>
        <p:nvSpPr>
          <p:cNvPr id="6" name="Espace réservé du numéro de diapositive 5">
            <a:extLst>
              <a:ext uri="{FF2B5EF4-FFF2-40B4-BE49-F238E27FC236}">
                <a16:creationId xmlns:a16="http://schemas.microsoft.com/office/drawing/2014/main" id="{CF942B41-C15C-F9AB-44B8-A61DA88AF410}"/>
              </a:ext>
            </a:extLst>
          </p:cNvPr>
          <p:cNvSpPr>
            <a:spLocks noGrp="1"/>
          </p:cNvSpPr>
          <p:nvPr>
            <p:ph type="sldNum" sz="quarter" idx="12"/>
          </p:nvPr>
        </p:nvSpPr>
        <p:spPr/>
        <p:txBody>
          <a:bodyPr/>
          <a:lstStyle/>
          <a:p>
            <a:fld id="{4D500698-9C2F-487F-A613-753E08E2D180}" type="slidenum">
              <a:rPr lang="fr-FR" smtClean="0"/>
              <a:t>‹N°›</a:t>
            </a:fld>
            <a:endParaRPr lang="fr-FR"/>
          </a:p>
        </p:txBody>
      </p:sp>
    </p:spTree>
    <p:extLst>
      <p:ext uri="{BB962C8B-B14F-4D97-AF65-F5344CB8AC3E}">
        <p14:creationId xmlns:p14="http://schemas.microsoft.com/office/powerpoint/2010/main" val="4050260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FC1D1F-C010-C6D6-756A-62A748A48E85}"/>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61466C45-C2F8-8730-3644-D5C38230332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3EBFED7-9C39-D307-6FBD-41D3F4A33C45}"/>
              </a:ext>
            </a:extLst>
          </p:cNvPr>
          <p:cNvSpPr>
            <a:spLocks noGrp="1"/>
          </p:cNvSpPr>
          <p:nvPr>
            <p:ph type="dt" sz="half" idx="10"/>
          </p:nvPr>
        </p:nvSpPr>
        <p:spPr/>
        <p:txBody>
          <a:bodyPr/>
          <a:lstStyle/>
          <a:p>
            <a:fld id="{183784B7-5625-4003-8FE0-5F72C39C8F8C}" type="datetime1">
              <a:rPr lang="fr-FR" smtClean="0"/>
              <a:t>13/08/2023</a:t>
            </a:fld>
            <a:endParaRPr lang="fr-FR"/>
          </a:p>
        </p:txBody>
      </p:sp>
      <p:sp>
        <p:nvSpPr>
          <p:cNvPr id="5" name="Espace réservé du pied de page 4">
            <a:extLst>
              <a:ext uri="{FF2B5EF4-FFF2-40B4-BE49-F238E27FC236}">
                <a16:creationId xmlns:a16="http://schemas.microsoft.com/office/drawing/2014/main" id="{94218816-8977-AC41-6585-FB577818A694}"/>
              </a:ext>
            </a:extLst>
          </p:cNvPr>
          <p:cNvSpPr>
            <a:spLocks noGrp="1"/>
          </p:cNvSpPr>
          <p:nvPr>
            <p:ph type="ftr" sz="quarter" idx="11"/>
          </p:nvPr>
        </p:nvSpPr>
        <p:spPr/>
        <p:txBody>
          <a:bodyPr/>
          <a:lstStyle/>
          <a:p>
            <a:r>
              <a:rPr lang="fr-FR"/>
              <a:t>TIDIANE Barry</a:t>
            </a:r>
          </a:p>
        </p:txBody>
      </p:sp>
      <p:sp>
        <p:nvSpPr>
          <p:cNvPr id="6" name="Espace réservé du numéro de diapositive 5">
            <a:extLst>
              <a:ext uri="{FF2B5EF4-FFF2-40B4-BE49-F238E27FC236}">
                <a16:creationId xmlns:a16="http://schemas.microsoft.com/office/drawing/2014/main" id="{539B24F8-7F8E-7A76-3459-224C858C305D}"/>
              </a:ext>
            </a:extLst>
          </p:cNvPr>
          <p:cNvSpPr>
            <a:spLocks noGrp="1"/>
          </p:cNvSpPr>
          <p:nvPr>
            <p:ph type="sldNum" sz="quarter" idx="12"/>
          </p:nvPr>
        </p:nvSpPr>
        <p:spPr/>
        <p:txBody>
          <a:bodyPr/>
          <a:lstStyle/>
          <a:p>
            <a:fld id="{4D500698-9C2F-487F-A613-753E08E2D180}" type="slidenum">
              <a:rPr lang="fr-FR" smtClean="0"/>
              <a:t>‹N°›</a:t>
            </a:fld>
            <a:endParaRPr lang="fr-FR"/>
          </a:p>
        </p:txBody>
      </p:sp>
    </p:spTree>
    <p:extLst>
      <p:ext uri="{BB962C8B-B14F-4D97-AF65-F5344CB8AC3E}">
        <p14:creationId xmlns:p14="http://schemas.microsoft.com/office/powerpoint/2010/main" val="691415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0107CB8-44CE-E559-F121-87468FF78F98}"/>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CCE2D89-5B01-E869-D937-F37EC8E9CF6F}"/>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4870D54-0043-2D40-93DE-028BFEE7E6E7}"/>
              </a:ext>
            </a:extLst>
          </p:cNvPr>
          <p:cNvSpPr>
            <a:spLocks noGrp="1"/>
          </p:cNvSpPr>
          <p:nvPr>
            <p:ph type="dt" sz="half" idx="10"/>
          </p:nvPr>
        </p:nvSpPr>
        <p:spPr/>
        <p:txBody>
          <a:bodyPr/>
          <a:lstStyle/>
          <a:p>
            <a:fld id="{99A053CF-7A9D-4ED1-A8A8-22C22F60C2BC}" type="datetime1">
              <a:rPr lang="fr-FR" smtClean="0"/>
              <a:t>13/08/2023</a:t>
            </a:fld>
            <a:endParaRPr lang="fr-FR"/>
          </a:p>
        </p:txBody>
      </p:sp>
      <p:sp>
        <p:nvSpPr>
          <p:cNvPr id="5" name="Espace réservé du pied de page 4">
            <a:extLst>
              <a:ext uri="{FF2B5EF4-FFF2-40B4-BE49-F238E27FC236}">
                <a16:creationId xmlns:a16="http://schemas.microsoft.com/office/drawing/2014/main" id="{D546844C-05EF-6C31-DDC9-DED02A7FE16D}"/>
              </a:ext>
            </a:extLst>
          </p:cNvPr>
          <p:cNvSpPr>
            <a:spLocks noGrp="1"/>
          </p:cNvSpPr>
          <p:nvPr>
            <p:ph type="ftr" sz="quarter" idx="11"/>
          </p:nvPr>
        </p:nvSpPr>
        <p:spPr/>
        <p:txBody>
          <a:bodyPr/>
          <a:lstStyle/>
          <a:p>
            <a:r>
              <a:rPr lang="fr-FR"/>
              <a:t>TIDIANE Barry</a:t>
            </a:r>
          </a:p>
        </p:txBody>
      </p:sp>
      <p:sp>
        <p:nvSpPr>
          <p:cNvPr id="6" name="Espace réservé du numéro de diapositive 5">
            <a:extLst>
              <a:ext uri="{FF2B5EF4-FFF2-40B4-BE49-F238E27FC236}">
                <a16:creationId xmlns:a16="http://schemas.microsoft.com/office/drawing/2014/main" id="{61BB7A5C-93A1-3BD2-0C7A-BCA8E858FA36}"/>
              </a:ext>
            </a:extLst>
          </p:cNvPr>
          <p:cNvSpPr>
            <a:spLocks noGrp="1"/>
          </p:cNvSpPr>
          <p:nvPr>
            <p:ph type="sldNum" sz="quarter" idx="12"/>
          </p:nvPr>
        </p:nvSpPr>
        <p:spPr/>
        <p:txBody>
          <a:bodyPr/>
          <a:lstStyle/>
          <a:p>
            <a:fld id="{4D500698-9C2F-487F-A613-753E08E2D180}" type="slidenum">
              <a:rPr lang="fr-FR" smtClean="0"/>
              <a:t>‹N°›</a:t>
            </a:fld>
            <a:endParaRPr lang="fr-FR"/>
          </a:p>
        </p:txBody>
      </p:sp>
    </p:spTree>
    <p:extLst>
      <p:ext uri="{BB962C8B-B14F-4D97-AF65-F5344CB8AC3E}">
        <p14:creationId xmlns:p14="http://schemas.microsoft.com/office/powerpoint/2010/main" val="3936493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1E0D3B-099B-0AB9-6DBA-BD2C87984C3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0BCEE9A-7100-23FB-28FA-08F36EE0C240}"/>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2B85A66-7581-51B7-4001-CE6428C83754}"/>
              </a:ext>
            </a:extLst>
          </p:cNvPr>
          <p:cNvSpPr>
            <a:spLocks noGrp="1"/>
          </p:cNvSpPr>
          <p:nvPr>
            <p:ph type="dt" sz="half" idx="10"/>
          </p:nvPr>
        </p:nvSpPr>
        <p:spPr/>
        <p:txBody>
          <a:bodyPr/>
          <a:lstStyle/>
          <a:p>
            <a:fld id="{5B77CBD1-A22D-47FC-8955-5899846F20B3}" type="datetime1">
              <a:rPr lang="fr-FR" smtClean="0"/>
              <a:t>13/08/2023</a:t>
            </a:fld>
            <a:endParaRPr lang="fr-FR"/>
          </a:p>
        </p:txBody>
      </p:sp>
      <p:sp>
        <p:nvSpPr>
          <p:cNvPr id="5" name="Espace réservé du pied de page 4">
            <a:extLst>
              <a:ext uri="{FF2B5EF4-FFF2-40B4-BE49-F238E27FC236}">
                <a16:creationId xmlns:a16="http://schemas.microsoft.com/office/drawing/2014/main" id="{07A6C87B-1D3A-9C6D-A9D3-9F82BE8D896D}"/>
              </a:ext>
            </a:extLst>
          </p:cNvPr>
          <p:cNvSpPr>
            <a:spLocks noGrp="1"/>
          </p:cNvSpPr>
          <p:nvPr>
            <p:ph type="ftr" sz="quarter" idx="11"/>
          </p:nvPr>
        </p:nvSpPr>
        <p:spPr/>
        <p:txBody>
          <a:bodyPr/>
          <a:lstStyle/>
          <a:p>
            <a:r>
              <a:rPr lang="fr-FR"/>
              <a:t>TIDIANE Barry</a:t>
            </a:r>
          </a:p>
        </p:txBody>
      </p:sp>
      <p:sp>
        <p:nvSpPr>
          <p:cNvPr id="6" name="Espace réservé du numéro de diapositive 5">
            <a:extLst>
              <a:ext uri="{FF2B5EF4-FFF2-40B4-BE49-F238E27FC236}">
                <a16:creationId xmlns:a16="http://schemas.microsoft.com/office/drawing/2014/main" id="{62C80D48-8C99-337F-9219-F6630181FAED}"/>
              </a:ext>
            </a:extLst>
          </p:cNvPr>
          <p:cNvSpPr>
            <a:spLocks noGrp="1"/>
          </p:cNvSpPr>
          <p:nvPr>
            <p:ph type="sldNum" sz="quarter" idx="12"/>
          </p:nvPr>
        </p:nvSpPr>
        <p:spPr/>
        <p:txBody>
          <a:bodyPr/>
          <a:lstStyle/>
          <a:p>
            <a:fld id="{4D500698-9C2F-487F-A613-753E08E2D180}" type="slidenum">
              <a:rPr lang="fr-FR" smtClean="0"/>
              <a:t>‹N°›</a:t>
            </a:fld>
            <a:endParaRPr lang="fr-FR"/>
          </a:p>
        </p:txBody>
      </p:sp>
    </p:spTree>
    <p:extLst>
      <p:ext uri="{BB962C8B-B14F-4D97-AF65-F5344CB8AC3E}">
        <p14:creationId xmlns:p14="http://schemas.microsoft.com/office/powerpoint/2010/main" val="934031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FD1DD7-4564-DA81-F5B4-03DBEC8DFEA9}"/>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197A4BE-4494-5E13-A233-E919EDC9F9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3CFD02B-9C42-F003-6C07-34519138ED14}"/>
              </a:ext>
            </a:extLst>
          </p:cNvPr>
          <p:cNvSpPr>
            <a:spLocks noGrp="1"/>
          </p:cNvSpPr>
          <p:nvPr>
            <p:ph type="dt" sz="half" idx="10"/>
          </p:nvPr>
        </p:nvSpPr>
        <p:spPr/>
        <p:txBody>
          <a:bodyPr/>
          <a:lstStyle/>
          <a:p>
            <a:fld id="{2EAD1F62-51D8-4BD3-94E6-EA00846D3614}" type="datetime1">
              <a:rPr lang="fr-FR" smtClean="0"/>
              <a:t>13/08/2023</a:t>
            </a:fld>
            <a:endParaRPr lang="fr-FR"/>
          </a:p>
        </p:txBody>
      </p:sp>
      <p:sp>
        <p:nvSpPr>
          <p:cNvPr id="5" name="Espace réservé du pied de page 4">
            <a:extLst>
              <a:ext uri="{FF2B5EF4-FFF2-40B4-BE49-F238E27FC236}">
                <a16:creationId xmlns:a16="http://schemas.microsoft.com/office/drawing/2014/main" id="{D508F9F3-E644-E82B-76A6-0C5E0B4A9820}"/>
              </a:ext>
            </a:extLst>
          </p:cNvPr>
          <p:cNvSpPr>
            <a:spLocks noGrp="1"/>
          </p:cNvSpPr>
          <p:nvPr>
            <p:ph type="ftr" sz="quarter" idx="11"/>
          </p:nvPr>
        </p:nvSpPr>
        <p:spPr/>
        <p:txBody>
          <a:bodyPr/>
          <a:lstStyle/>
          <a:p>
            <a:r>
              <a:rPr lang="fr-FR"/>
              <a:t>TIDIANE Barry</a:t>
            </a:r>
          </a:p>
        </p:txBody>
      </p:sp>
      <p:sp>
        <p:nvSpPr>
          <p:cNvPr id="6" name="Espace réservé du numéro de diapositive 5">
            <a:extLst>
              <a:ext uri="{FF2B5EF4-FFF2-40B4-BE49-F238E27FC236}">
                <a16:creationId xmlns:a16="http://schemas.microsoft.com/office/drawing/2014/main" id="{CB6F287B-B4FD-55DA-E627-6AFA73089490}"/>
              </a:ext>
            </a:extLst>
          </p:cNvPr>
          <p:cNvSpPr>
            <a:spLocks noGrp="1"/>
          </p:cNvSpPr>
          <p:nvPr>
            <p:ph type="sldNum" sz="quarter" idx="12"/>
          </p:nvPr>
        </p:nvSpPr>
        <p:spPr/>
        <p:txBody>
          <a:bodyPr/>
          <a:lstStyle/>
          <a:p>
            <a:fld id="{4D500698-9C2F-487F-A613-753E08E2D180}" type="slidenum">
              <a:rPr lang="fr-FR" smtClean="0"/>
              <a:t>‹N°›</a:t>
            </a:fld>
            <a:endParaRPr lang="fr-FR"/>
          </a:p>
        </p:txBody>
      </p:sp>
    </p:spTree>
    <p:extLst>
      <p:ext uri="{BB962C8B-B14F-4D97-AF65-F5344CB8AC3E}">
        <p14:creationId xmlns:p14="http://schemas.microsoft.com/office/powerpoint/2010/main" val="2936343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EC2213-53B3-807B-0FEF-F6A1B79691C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496AA04-6C10-EA98-8FD1-85814EC4BCC5}"/>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048BFA95-B8C4-DB94-BB7A-4281B965714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4D8B2CE-7503-2C15-215B-2B4FABFE3502}"/>
              </a:ext>
            </a:extLst>
          </p:cNvPr>
          <p:cNvSpPr>
            <a:spLocks noGrp="1"/>
          </p:cNvSpPr>
          <p:nvPr>
            <p:ph type="dt" sz="half" idx="10"/>
          </p:nvPr>
        </p:nvSpPr>
        <p:spPr/>
        <p:txBody>
          <a:bodyPr/>
          <a:lstStyle/>
          <a:p>
            <a:fld id="{9B56EB5F-597E-4D1B-83C4-B6FF81C11667}" type="datetime1">
              <a:rPr lang="fr-FR" smtClean="0"/>
              <a:t>13/08/2023</a:t>
            </a:fld>
            <a:endParaRPr lang="fr-FR"/>
          </a:p>
        </p:txBody>
      </p:sp>
      <p:sp>
        <p:nvSpPr>
          <p:cNvPr id="6" name="Espace réservé du pied de page 5">
            <a:extLst>
              <a:ext uri="{FF2B5EF4-FFF2-40B4-BE49-F238E27FC236}">
                <a16:creationId xmlns:a16="http://schemas.microsoft.com/office/drawing/2014/main" id="{D8B6FCE8-AE71-1B8F-87A2-F046555206D7}"/>
              </a:ext>
            </a:extLst>
          </p:cNvPr>
          <p:cNvSpPr>
            <a:spLocks noGrp="1"/>
          </p:cNvSpPr>
          <p:nvPr>
            <p:ph type="ftr" sz="quarter" idx="11"/>
          </p:nvPr>
        </p:nvSpPr>
        <p:spPr/>
        <p:txBody>
          <a:bodyPr/>
          <a:lstStyle/>
          <a:p>
            <a:r>
              <a:rPr lang="fr-FR"/>
              <a:t>TIDIANE Barry</a:t>
            </a:r>
          </a:p>
        </p:txBody>
      </p:sp>
      <p:sp>
        <p:nvSpPr>
          <p:cNvPr id="7" name="Espace réservé du numéro de diapositive 6">
            <a:extLst>
              <a:ext uri="{FF2B5EF4-FFF2-40B4-BE49-F238E27FC236}">
                <a16:creationId xmlns:a16="http://schemas.microsoft.com/office/drawing/2014/main" id="{D8FEE9B7-E589-7174-8628-119DB0DB5854}"/>
              </a:ext>
            </a:extLst>
          </p:cNvPr>
          <p:cNvSpPr>
            <a:spLocks noGrp="1"/>
          </p:cNvSpPr>
          <p:nvPr>
            <p:ph type="sldNum" sz="quarter" idx="12"/>
          </p:nvPr>
        </p:nvSpPr>
        <p:spPr/>
        <p:txBody>
          <a:bodyPr/>
          <a:lstStyle/>
          <a:p>
            <a:fld id="{4D500698-9C2F-487F-A613-753E08E2D180}" type="slidenum">
              <a:rPr lang="fr-FR" smtClean="0"/>
              <a:t>‹N°›</a:t>
            </a:fld>
            <a:endParaRPr lang="fr-FR"/>
          </a:p>
        </p:txBody>
      </p:sp>
    </p:spTree>
    <p:extLst>
      <p:ext uri="{BB962C8B-B14F-4D97-AF65-F5344CB8AC3E}">
        <p14:creationId xmlns:p14="http://schemas.microsoft.com/office/powerpoint/2010/main" val="1634573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2CD426-500E-3177-5CCE-B68F086A3270}"/>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A21431E-74C7-BB66-3E2B-57497A1AC1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4281C2E-BD95-E452-A2C1-EF40D7BFA46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859EE09-33DA-86CE-FC5E-20F30CC69C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F87D4954-90B6-54D6-917C-87AE4C02BE8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DAD38D7E-3DDA-D42C-32E3-63BCAE3EF2DE}"/>
              </a:ext>
            </a:extLst>
          </p:cNvPr>
          <p:cNvSpPr>
            <a:spLocks noGrp="1"/>
          </p:cNvSpPr>
          <p:nvPr>
            <p:ph type="dt" sz="half" idx="10"/>
          </p:nvPr>
        </p:nvSpPr>
        <p:spPr/>
        <p:txBody>
          <a:bodyPr/>
          <a:lstStyle/>
          <a:p>
            <a:fld id="{38425F7C-4722-4DDB-A693-58C373BEF3C7}" type="datetime1">
              <a:rPr lang="fr-FR" smtClean="0"/>
              <a:t>13/08/2023</a:t>
            </a:fld>
            <a:endParaRPr lang="fr-FR"/>
          </a:p>
        </p:txBody>
      </p:sp>
      <p:sp>
        <p:nvSpPr>
          <p:cNvPr id="8" name="Espace réservé du pied de page 7">
            <a:extLst>
              <a:ext uri="{FF2B5EF4-FFF2-40B4-BE49-F238E27FC236}">
                <a16:creationId xmlns:a16="http://schemas.microsoft.com/office/drawing/2014/main" id="{7CF31AEE-09B5-B203-3051-90A1A6B7473B}"/>
              </a:ext>
            </a:extLst>
          </p:cNvPr>
          <p:cNvSpPr>
            <a:spLocks noGrp="1"/>
          </p:cNvSpPr>
          <p:nvPr>
            <p:ph type="ftr" sz="quarter" idx="11"/>
          </p:nvPr>
        </p:nvSpPr>
        <p:spPr/>
        <p:txBody>
          <a:bodyPr/>
          <a:lstStyle/>
          <a:p>
            <a:r>
              <a:rPr lang="fr-FR"/>
              <a:t>TIDIANE Barry</a:t>
            </a:r>
          </a:p>
        </p:txBody>
      </p:sp>
      <p:sp>
        <p:nvSpPr>
          <p:cNvPr id="9" name="Espace réservé du numéro de diapositive 8">
            <a:extLst>
              <a:ext uri="{FF2B5EF4-FFF2-40B4-BE49-F238E27FC236}">
                <a16:creationId xmlns:a16="http://schemas.microsoft.com/office/drawing/2014/main" id="{8FAF12F7-3C9C-4990-0117-1DBED2C64A39}"/>
              </a:ext>
            </a:extLst>
          </p:cNvPr>
          <p:cNvSpPr>
            <a:spLocks noGrp="1"/>
          </p:cNvSpPr>
          <p:nvPr>
            <p:ph type="sldNum" sz="quarter" idx="12"/>
          </p:nvPr>
        </p:nvSpPr>
        <p:spPr/>
        <p:txBody>
          <a:bodyPr/>
          <a:lstStyle/>
          <a:p>
            <a:fld id="{4D500698-9C2F-487F-A613-753E08E2D180}" type="slidenum">
              <a:rPr lang="fr-FR" smtClean="0"/>
              <a:t>‹N°›</a:t>
            </a:fld>
            <a:endParaRPr lang="fr-FR"/>
          </a:p>
        </p:txBody>
      </p:sp>
    </p:spTree>
    <p:extLst>
      <p:ext uri="{BB962C8B-B14F-4D97-AF65-F5344CB8AC3E}">
        <p14:creationId xmlns:p14="http://schemas.microsoft.com/office/powerpoint/2010/main" val="1448624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25982D-EFB0-3A58-031A-AB0185767024}"/>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EF0B4A9-7119-4FC0-24C4-B6FB0FADEB81}"/>
              </a:ext>
            </a:extLst>
          </p:cNvPr>
          <p:cNvSpPr>
            <a:spLocks noGrp="1"/>
          </p:cNvSpPr>
          <p:nvPr>
            <p:ph type="dt" sz="half" idx="10"/>
          </p:nvPr>
        </p:nvSpPr>
        <p:spPr/>
        <p:txBody>
          <a:bodyPr/>
          <a:lstStyle/>
          <a:p>
            <a:fld id="{17C17DE9-F730-4AF5-8468-E19762DBF620}" type="datetime1">
              <a:rPr lang="fr-FR" smtClean="0"/>
              <a:t>13/08/2023</a:t>
            </a:fld>
            <a:endParaRPr lang="fr-FR"/>
          </a:p>
        </p:txBody>
      </p:sp>
      <p:sp>
        <p:nvSpPr>
          <p:cNvPr id="4" name="Espace réservé du pied de page 3">
            <a:extLst>
              <a:ext uri="{FF2B5EF4-FFF2-40B4-BE49-F238E27FC236}">
                <a16:creationId xmlns:a16="http://schemas.microsoft.com/office/drawing/2014/main" id="{F4BE3812-74F8-20A4-2E97-5168D75A32DE}"/>
              </a:ext>
            </a:extLst>
          </p:cNvPr>
          <p:cNvSpPr>
            <a:spLocks noGrp="1"/>
          </p:cNvSpPr>
          <p:nvPr>
            <p:ph type="ftr" sz="quarter" idx="11"/>
          </p:nvPr>
        </p:nvSpPr>
        <p:spPr/>
        <p:txBody>
          <a:bodyPr/>
          <a:lstStyle/>
          <a:p>
            <a:r>
              <a:rPr lang="fr-FR"/>
              <a:t>TIDIANE Barry</a:t>
            </a:r>
          </a:p>
        </p:txBody>
      </p:sp>
      <p:sp>
        <p:nvSpPr>
          <p:cNvPr id="5" name="Espace réservé du numéro de diapositive 4">
            <a:extLst>
              <a:ext uri="{FF2B5EF4-FFF2-40B4-BE49-F238E27FC236}">
                <a16:creationId xmlns:a16="http://schemas.microsoft.com/office/drawing/2014/main" id="{36ED1A19-F994-5802-B556-8D1FD006A303}"/>
              </a:ext>
            </a:extLst>
          </p:cNvPr>
          <p:cNvSpPr>
            <a:spLocks noGrp="1"/>
          </p:cNvSpPr>
          <p:nvPr>
            <p:ph type="sldNum" sz="quarter" idx="12"/>
          </p:nvPr>
        </p:nvSpPr>
        <p:spPr/>
        <p:txBody>
          <a:bodyPr/>
          <a:lstStyle/>
          <a:p>
            <a:fld id="{4D500698-9C2F-487F-A613-753E08E2D180}" type="slidenum">
              <a:rPr lang="fr-FR" smtClean="0"/>
              <a:t>‹N°›</a:t>
            </a:fld>
            <a:endParaRPr lang="fr-FR"/>
          </a:p>
        </p:txBody>
      </p:sp>
    </p:spTree>
    <p:extLst>
      <p:ext uri="{BB962C8B-B14F-4D97-AF65-F5344CB8AC3E}">
        <p14:creationId xmlns:p14="http://schemas.microsoft.com/office/powerpoint/2010/main" val="448789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574B6C7-706E-0FF4-6481-2F85E8607D93}"/>
              </a:ext>
            </a:extLst>
          </p:cNvPr>
          <p:cNvSpPr>
            <a:spLocks noGrp="1"/>
          </p:cNvSpPr>
          <p:nvPr>
            <p:ph type="dt" sz="half" idx="10"/>
          </p:nvPr>
        </p:nvSpPr>
        <p:spPr/>
        <p:txBody>
          <a:bodyPr/>
          <a:lstStyle/>
          <a:p>
            <a:fld id="{6CC259BE-EDBB-4B4D-B509-FA6ECCB161BB}" type="datetime1">
              <a:rPr lang="fr-FR" smtClean="0"/>
              <a:t>13/08/2023</a:t>
            </a:fld>
            <a:endParaRPr lang="fr-FR"/>
          </a:p>
        </p:txBody>
      </p:sp>
      <p:sp>
        <p:nvSpPr>
          <p:cNvPr id="3" name="Espace réservé du pied de page 2">
            <a:extLst>
              <a:ext uri="{FF2B5EF4-FFF2-40B4-BE49-F238E27FC236}">
                <a16:creationId xmlns:a16="http://schemas.microsoft.com/office/drawing/2014/main" id="{34CAD215-BA59-CD38-7B39-0104A32D8DA5}"/>
              </a:ext>
            </a:extLst>
          </p:cNvPr>
          <p:cNvSpPr>
            <a:spLocks noGrp="1"/>
          </p:cNvSpPr>
          <p:nvPr>
            <p:ph type="ftr" sz="quarter" idx="11"/>
          </p:nvPr>
        </p:nvSpPr>
        <p:spPr/>
        <p:txBody>
          <a:bodyPr/>
          <a:lstStyle/>
          <a:p>
            <a:r>
              <a:rPr lang="fr-FR"/>
              <a:t>TIDIANE Barry</a:t>
            </a:r>
          </a:p>
        </p:txBody>
      </p:sp>
      <p:sp>
        <p:nvSpPr>
          <p:cNvPr id="4" name="Espace réservé du numéro de diapositive 3">
            <a:extLst>
              <a:ext uri="{FF2B5EF4-FFF2-40B4-BE49-F238E27FC236}">
                <a16:creationId xmlns:a16="http://schemas.microsoft.com/office/drawing/2014/main" id="{C3C5B6E0-B571-A13D-60A2-EB08C68D6D62}"/>
              </a:ext>
            </a:extLst>
          </p:cNvPr>
          <p:cNvSpPr>
            <a:spLocks noGrp="1"/>
          </p:cNvSpPr>
          <p:nvPr>
            <p:ph type="sldNum" sz="quarter" idx="12"/>
          </p:nvPr>
        </p:nvSpPr>
        <p:spPr/>
        <p:txBody>
          <a:bodyPr/>
          <a:lstStyle/>
          <a:p>
            <a:fld id="{4D500698-9C2F-487F-A613-753E08E2D180}" type="slidenum">
              <a:rPr lang="fr-FR" smtClean="0"/>
              <a:t>‹N°›</a:t>
            </a:fld>
            <a:endParaRPr lang="fr-FR"/>
          </a:p>
        </p:txBody>
      </p:sp>
    </p:spTree>
    <p:extLst>
      <p:ext uri="{BB962C8B-B14F-4D97-AF65-F5344CB8AC3E}">
        <p14:creationId xmlns:p14="http://schemas.microsoft.com/office/powerpoint/2010/main" val="277267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B9E340-4CD4-B5FA-4D9D-0F60E7BD147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5A14076-AE8A-8CF9-EA42-9938D0D8DB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8808A33-380C-2EBD-5C01-187286275A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747C2F1-3994-82D5-1EC8-795FC4733D0A}"/>
              </a:ext>
            </a:extLst>
          </p:cNvPr>
          <p:cNvSpPr>
            <a:spLocks noGrp="1"/>
          </p:cNvSpPr>
          <p:nvPr>
            <p:ph type="dt" sz="half" idx="10"/>
          </p:nvPr>
        </p:nvSpPr>
        <p:spPr/>
        <p:txBody>
          <a:bodyPr/>
          <a:lstStyle/>
          <a:p>
            <a:fld id="{2995E22B-14A9-4D5B-AECF-3A572CA20D31}" type="datetime1">
              <a:rPr lang="fr-FR" smtClean="0"/>
              <a:t>13/08/2023</a:t>
            </a:fld>
            <a:endParaRPr lang="fr-FR"/>
          </a:p>
        </p:txBody>
      </p:sp>
      <p:sp>
        <p:nvSpPr>
          <p:cNvPr id="6" name="Espace réservé du pied de page 5">
            <a:extLst>
              <a:ext uri="{FF2B5EF4-FFF2-40B4-BE49-F238E27FC236}">
                <a16:creationId xmlns:a16="http://schemas.microsoft.com/office/drawing/2014/main" id="{1ADAC906-8662-7644-AC2A-CB4D0FACC695}"/>
              </a:ext>
            </a:extLst>
          </p:cNvPr>
          <p:cNvSpPr>
            <a:spLocks noGrp="1"/>
          </p:cNvSpPr>
          <p:nvPr>
            <p:ph type="ftr" sz="quarter" idx="11"/>
          </p:nvPr>
        </p:nvSpPr>
        <p:spPr/>
        <p:txBody>
          <a:bodyPr/>
          <a:lstStyle/>
          <a:p>
            <a:r>
              <a:rPr lang="fr-FR"/>
              <a:t>TIDIANE Barry</a:t>
            </a:r>
          </a:p>
        </p:txBody>
      </p:sp>
      <p:sp>
        <p:nvSpPr>
          <p:cNvPr id="7" name="Espace réservé du numéro de diapositive 6">
            <a:extLst>
              <a:ext uri="{FF2B5EF4-FFF2-40B4-BE49-F238E27FC236}">
                <a16:creationId xmlns:a16="http://schemas.microsoft.com/office/drawing/2014/main" id="{9A94F219-18E3-E5A5-D83C-BA0889B531AF}"/>
              </a:ext>
            </a:extLst>
          </p:cNvPr>
          <p:cNvSpPr>
            <a:spLocks noGrp="1"/>
          </p:cNvSpPr>
          <p:nvPr>
            <p:ph type="sldNum" sz="quarter" idx="12"/>
          </p:nvPr>
        </p:nvSpPr>
        <p:spPr/>
        <p:txBody>
          <a:bodyPr/>
          <a:lstStyle/>
          <a:p>
            <a:fld id="{4D500698-9C2F-487F-A613-753E08E2D180}" type="slidenum">
              <a:rPr lang="fr-FR" smtClean="0"/>
              <a:t>‹N°›</a:t>
            </a:fld>
            <a:endParaRPr lang="fr-FR"/>
          </a:p>
        </p:txBody>
      </p:sp>
    </p:spTree>
    <p:extLst>
      <p:ext uri="{BB962C8B-B14F-4D97-AF65-F5344CB8AC3E}">
        <p14:creationId xmlns:p14="http://schemas.microsoft.com/office/powerpoint/2010/main" val="2860148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0CDCE3-A807-098E-2860-FD057E20C40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33E475F-B6E0-1CBD-6348-15BCE6197F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F6D4C8B4-7DC0-FC0A-52BC-50C6A34D92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E7C3F12-62EC-6702-ECDC-8C0573FC169A}"/>
              </a:ext>
            </a:extLst>
          </p:cNvPr>
          <p:cNvSpPr>
            <a:spLocks noGrp="1"/>
          </p:cNvSpPr>
          <p:nvPr>
            <p:ph type="dt" sz="half" idx="10"/>
          </p:nvPr>
        </p:nvSpPr>
        <p:spPr/>
        <p:txBody>
          <a:bodyPr/>
          <a:lstStyle/>
          <a:p>
            <a:fld id="{D2EA812B-E7EB-46ED-B52A-9FBBCEA5484A}" type="datetime1">
              <a:rPr lang="fr-FR" smtClean="0"/>
              <a:t>13/08/2023</a:t>
            </a:fld>
            <a:endParaRPr lang="fr-FR"/>
          </a:p>
        </p:txBody>
      </p:sp>
      <p:sp>
        <p:nvSpPr>
          <p:cNvPr id="6" name="Espace réservé du pied de page 5">
            <a:extLst>
              <a:ext uri="{FF2B5EF4-FFF2-40B4-BE49-F238E27FC236}">
                <a16:creationId xmlns:a16="http://schemas.microsoft.com/office/drawing/2014/main" id="{44BE47F0-B05E-C1BB-D63B-9F2F1BB8CBD2}"/>
              </a:ext>
            </a:extLst>
          </p:cNvPr>
          <p:cNvSpPr>
            <a:spLocks noGrp="1"/>
          </p:cNvSpPr>
          <p:nvPr>
            <p:ph type="ftr" sz="quarter" idx="11"/>
          </p:nvPr>
        </p:nvSpPr>
        <p:spPr/>
        <p:txBody>
          <a:bodyPr/>
          <a:lstStyle/>
          <a:p>
            <a:r>
              <a:rPr lang="fr-FR"/>
              <a:t>TIDIANE Barry</a:t>
            </a:r>
          </a:p>
        </p:txBody>
      </p:sp>
      <p:sp>
        <p:nvSpPr>
          <p:cNvPr id="7" name="Espace réservé du numéro de diapositive 6">
            <a:extLst>
              <a:ext uri="{FF2B5EF4-FFF2-40B4-BE49-F238E27FC236}">
                <a16:creationId xmlns:a16="http://schemas.microsoft.com/office/drawing/2014/main" id="{6CBD28A3-C8F0-AAE3-4A0F-8F4298C6BB98}"/>
              </a:ext>
            </a:extLst>
          </p:cNvPr>
          <p:cNvSpPr>
            <a:spLocks noGrp="1"/>
          </p:cNvSpPr>
          <p:nvPr>
            <p:ph type="sldNum" sz="quarter" idx="12"/>
          </p:nvPr>
        </p:nvSpPr>
        <p:spPr/>
        <p:txBody>
          <a:bodyPr/>
          <a:lstStyle/>
          <a:p>
            <a:fld id="{4D500698-9C2F-487F-A613-753E08E2D180}" type="slidenum">
              <a:rPr lang="fr-FR" smtClean="0"/>
              <a:t>‹N°›</a:t>
            </a:fld>
            <a:endParaRPr lang="fr-FR"/>
          </a:p>
        </p:txBody>
      </p:sp>
    </p:spTree>
    <p:extLst>
      <p:ext uri="{BB962C8B-B14F-4D97-AF65-F5344CB8AC3E}">
        <p14:creationId xmlns:p14="http://schemas.microsoft.com/office/powerpoint/2010/main" val="1292405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B5412A1-0400-3381-C4B4-78E7571A59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9C461E1-6F9D-4C8D-EBF4-F2FCED2D69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D36282F-534C-699A-F21D-87C38A66BC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41F590-226C-4163-9B1F-7E771C7EC796}" type="datetime1">
              <a:rPr lang="fr-FR" smtClean="0"/>
              <a:t>13/08/2023</a:t>
            </a:fld>
            <a:endParaRPr lang="fr-FR"/>
          </a:p>
        </p:txBody>
      </p:sp>
      <p:sp>
        <p:nvSpPr>
          <p:cNvPr id="5" name="Espace réservé du pied de page 4">
            <a:extLst>
              <a:ext uri="{FF2B5EF4-FFF2-40B4-BE49-F238E27FC236}">
                <a16:creationId xmlns:a16="http://schemas.microsoft.com/office/drawing/2014/main" id="{5A383F25-C9F8-FB90-6213-4FCFAF7E80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TIDIANE Barry</a:t>
            </a:r>
          </a:p>
        </p:txBody>
      </p:sp>
      <p:sp>
        <p:nvSpPr>
          <p:cNvPr id="6" name="Espace réservé du numéro de diapositive 5">
            <a:extLst>
              <a:ext uri="{FF2B5EF4-FFF2-40B4-BE49-F238E27FC236}">
                <a16:creationId xmlns:a16="http://schemas.microsoft.com/office/drawing/2014/main" id="{CF88DB48-7C81-5E3D-5A43-17A6DF7720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500698-9C2F-487F-A613-753E08E2D180}" type="slidenum">
              <a:rPr lang="fr-FR" smtClean="0"/>
              <a:t>‹N°›</a:t>
            </a:fld>
            <a:endParaRPr lang="fr-FR"/>
          </a:p>
        </p:txBody>
      </p:sp>
    </p:spTree>
    <p:extLst>
      <p:ext uri="{BB962C8B-B14F-4D97-AF65-F5344CB8AC3E}">
        <p14:creationId xmlns:p14="http://schemas.microsoft.com/office/powerpoint/2010/main" val="1315162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jp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7.jpg"/></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41.jpg"/></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4.jpg"/></Relationships>
</file>

<file path=ppt/slides/_rels/slide2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7A8B4E-7906-F448-59CE-FFBC9E88783E}"/>
              </a:ext>
            </a:extLst>
          </p:cNvPr>
          <p:cNvSpPr>
            <a:spLocks noGrp="1"/>
          </p:cNvSpPr>
          <p:nvPr>
            <p:ph type="ctrTitle"/>
          </p:nvPr>
        </p:nvSpPr>
        <p:spPr>
          <a:xfrm>
            <a:off x="1770184" y="77535"/>
            <a:ext cx="8651631" cy="1188794"/>
          </a:xfrm>
        </p:spPr>
        <p:txBody>
          <a:bodyPr>
            <a:normAutofit/>
          </a:bodyPr>
          <a:lstStyle/>
          <a:p>
            <a:r>
              <a:rPr lang="fr-FR" sz="4000" dirty="0"/>
              <a:t>Classifiez automatiquement des biens de consommation</a:t>
            </a:r>
          </a:p>
        </p:txBody>
      </p:sp>
      <p:pic>
        <p:nvPicPr>
          <p:cNvPr id="4" name="Image 3">
            <a:extLst>
              <a:ext uri="{FF2B5EF4-FFF2-40B4-BE49-F238E27FC236}">
                <a16:creationId xmlns:a16="http://schemas.microsoft.com/office/drawing/2014/main" id="{4274D7E3-9414-9385-88F5-F8038F8E5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104" y="1488678"/>
            <a:ext cx="7845791" cy="50899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Espace réservé du pied de page 2">
            <a:extLst>
              <a:ext uri="{FF2B5EF4-FFF2-40B4-BE49-F238E27FC236}">
                <a16:creationId xmlns:a16="http://schemas.microsoft.com/office/drawing/2014/main" id="{1EB4268D-2044-5CF4-C8F5-8028C3861AC0}"/>
              </a:ext>
            </a:extLst>
          </p:cNvPr>
          <p:cNvSpPr>
            <a:spLocks noGrp="1"/>
          </p:cNvSpPr>
          <p:nvPr>
            <p:ph type="ftr" sz="quarter" idx="11"/>
          </p:nvPr>
        </p:nvSpPr>
        <p:spPr>
          <a:xfrm>
            <a:off x="488887" y="6173787"/>
            <a:ext cx="1858496" cy="365125"/>
          </a:xfrm>
        </p:spPr>
        <p:txBody>
          <a:bodyPr/>
          <a:lstStyle/>
          <a:p>
            <a:r>
              <a:rPr lang="fr-FR" b="1" dirty="0">
                <a:solidFill>
                  <a:schemeClr val="tx1">
                    <a:lumMod val="95000"/>
                    <a:lumOff val="5000"/>
                  </a:schemeClr>
                </a:solidFill>
              </a:rPr>
              <a:t>TIDIANE Barry</a:t>
            </a:r>
          </a:p>
        </p:txBody>
      </p:sp>
      <p:sp>
        <p:nvSpPr>
          <p:cNvPr id="5" name="Espace réservé du numéro de diapositive 4">
            <a:extLst>
              <a:ext uri="{FF2B5EF4-FFF2-40B4-BE49-F238E27FC236}">
                <a16:creationId xmlns:a16="http://schemas.microsoft.com/office/drawing/2014/main" id="{EA551C2F-226C-FE45-D2B7-F676EEAD7A2D}"/>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t>1</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14025612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16CFF0-E635-2F15-6FCA-23B2EAC05E63}"/>
              </a:ext>
            </a:extLst>
          </p:cNvPr>
          <p:cNvSpPr>
            <a:spLocks noGrp="1"/>
          </p:cNvSpPr>
          <p:nvPr>
            <p:ph type="title"/>
          </p:nvPr>
        </p:nvSpPr>
        <p:spPr/>
        <p:txBody>
          <a:bodyPr>
            <a:normAutofit/>
          </a:bodyPr>
          <a:lstStyle/>
          <a:p>
            <a:pPr algn="ctr"/>
            <a:r>
              <a:rPr lang="fr-FR" sz="4000" dirty="0">
                <a:solidFill>
                  <a:srgbClr val="271A38"/>
                </a:solidFill>
                <a:latin typeface="Inter"/>
              </a:rPr>
              <a:t>Suppression des Stopwords</a:t>
            </a:r>
          </a:p>
        </p:txBody>
      </p:sp>
      <p:sp>
        <p:nvSpPr>
          <p:cNvPr id="3" name="Espace réservé du texte 2">
            <a:extLst>
              <a:ext uri="{FF2B5EF4-FFF2-40B4-BE49-F238E27FC236}">
                <a16:creationId xmlns:a16="http://schemas.microsoft.com/office/drawing/2014/main" id="{0D8C2628-43D2-1297-1DC1-DE7122DF3865}"/>
              </a:ext>
            </a:extLst>
          </p:cNvPr>
          <p:cNvSpPr>
            <a:spLocks noGrp="1"/>
          </p:cNvSpPr>
          <p:nvPr>
            <p:ph type="body" idx="1"/>
          </p:nvPr>
        </p:nvSpPr>
        <p:spPr>
          <a:xfrm>
            <a:off x="836612" y="1681163"/>
            <a:ext cx="5160963" cy="554037"/>
          </a:xfrm>
        </p:spPr>
        <p:txBody>
          <a:bodyPr>
            <a:normAutofit lnSpcReduction="10000"/>
          </a:bodyPr>
          <a:lstStyle/>
          <a:p>
            <a:pPr algn="ctr"/>
            <a:r>
              <a:rPr lang="fr-FR" sz="1800" b="0" dirty="0">
                <a:solidFill>
                  <a:srgbClr val="000000"/>
                </a:solidFill>
                <a:latin typeface="Helvetica Neue"/>
              </a:rPr>
              <a:t>Les 30 premiers tokens dans la colonne "</a:t>
            </a:r>
            <a:r>
              <a:rPr lang="fr-FR" sz="1800" b="0" dirty="0" err="1">
                <a:solidFill>
                  <a:srgbClr val="000000"/>
                </a:solidFill>
                <a:latin typeface="Helvetica Neue"/>
              </a:rPr>
              <a:t>description_tokens</a:t>
            </a:r>
            <a:r>
              <a:rPr lang="fr-FR" sz="1800" b="0" dirty="0">
                <a:solidFill>
                  <a:srgbClr val="000000"/>
                </a:solidFill>
                <a:latin typeface="Helvetica Neue"/>
              </a:rPr>
              <a:t>"</a:t>
            </a:r>
          </a:p>
        </p:txBody>
      </p:sp>
      <p:pic>
        <p:nvPicPr>
          <p:cNvPr id="8" name="Espace réservé du contenu 7">
            <a:extLst>
              <a:ext uri="{FF2B5EF4-FFF2-40B4-BE49-F238E27FC236}">
                <a16:creationId xmlns:a16="http://schemas.microsoft.com/office/drawing/2014/main" id="{17787429-356A-2E1E-27B4-DD363E283E3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26558" y="2760133"/>
            <a:ext cx="5762628" cy="2881313"/>
          </a:xfrm>
        </p:spPr>
      </p:pic>
      <p:sp>
        <p:nvSpPr>
          <p:cNvPr id="5" name="Espace réservé du texte 4">
            <a:extLst>
              <a:ext uri="{FF2B5EF4-FFF2-40B4-BE49-F238E27FC236}">
                <a16:creationId xmlns:a16="http://schemas.microsoft.com/office/drawing/2014/main" id="{63D9C9FE-C603-7160-C850-3AB3EC83246F}"/>
              </a:ext>
            </a:extLst>
          </p:cNvPr>
          <p:cNvSpPr>
            <a:spLocks noGrp="1"/>
          </p:cNvSpPr>
          <p:nvPr>
            <p:ph type="body" sz="quarter" idx="3"/>
          </p:nvPr>
        </p:nvSpPr>
        <p:spPr>
          <a:xfrm>
            <a:off x="6194426" y="1681163"/>
            <a:ext cx="5160961" cy="554037"/>
          </a:xfrm>
        </p:spPr>
        <p:txBody>
          <a:bodyPr>
            <a:normAutofit lnSpcReduction="10000"/>
          </a:bodyPr>
          <a:lstStyle/>
          <a:p>
            <a:pPr algn="ctr"/>
            <a:r>
              <a:rPr lang="fr-FR" sz="1800" b="0" dirty="0">
                <a:solidFill>
                  <a:srgbClr val="000000"/>
                </a:solidFill>
                <a:latin typeface="Helvetica Neue"/>
              </a:rPr>
              <a:t>D</a:t>
            </a:r>
            <a:r>
              <a:rPr lang="fr-FR" sz="1800" b="0" i="0" dirty="0">
                <a:solidFill>
                  <a:srgbClr val="000000"/>
                </a:solidFill>
                <a:effectLst/>
                <a:latin typeface="Helvetica Neue"/>
              </a:rPr>
              <a:t>istribution de l'ensemble des tokens après suppression des stopwords</a:t>
            </a:r>
            <a:endParaRPr lang="fr-FR" sz="1800" dirty="0"/>
          </a:p>
        </p:txBody>
      </p:sp>
      <p:pic>
        <p:nvPicPr>
          <p:cNvPr id="10" name="Espace réservé du contenu 9">
            <a:extLst>
              <a:ext uri="{FF2B5EF4-FFF2-40B4-BE49-F238E27FC236}">
                <a16:creationId xmlns:a16="http://schemas.microsoft.com/office/drawing/2014/main" id="{1DD16128-138D-93C1-D709-18D49D034DF2}"/>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096000" y="2652580"/>
            <a:ext cx="5977732" cy="2988866"/>
          </a:xfrm>
        </p:spPr>
      </p:pic>
      <p:sp>
        <p:nvSpPr>
          <p:cNvPr id="4" name="Espace réservé du pied de page 3">
            <a:extLst>
              <a:ext uri="{FF2B5EF4-FFF2-40B4-BE49-F238E27FC236}">
                <a16:creationId xmlns:a16="http://schemas.microsoft.com/office/drawing/2014/main" id="{CE09B3B1-521B-AEEB-7E68-259F29E6E1D9}"/>
              </a:ext>
            </a:extLst>
          </p:cNvPr>
          <p:cNvSpPr>
            <a:spLocks noGrp="1"/>
          </p:cNvSpPr>
          <p:nvPr>
            <p:ph type="ftr" sz="quarter" idx="11"/>
          </p:nvPr>
        </p:nvSpPr>
        <p:spPr>
          <a:xfrm>
            <a:off x="826558" y="6356350"/>
            <a:ext cx="1327087" cy="354541"/>
          </a:xfrm>
        </p:spPr>
        <p:txBody>
          <a:bodyPr/>
          <a:lstStyle/>
          <a:p>
            <a:r>
              <a:rPr lang="fr-FR" b="1" dirty="0">
                <a:solidFill>
                  <a:schemeClr val="tx1">
                    <a:lumMod val="95000"/>
                    <a:lumOff val="5000"/>
                  </a:schemeClr>
                </a:solidFill>
              </a:rPr>
              <a:t>TIDIANE Barry</a:t>
            </a:r>
          </a:p>
        </p:txBody>
      </p:sp>
      <p:sp>
        <p:nvSpPr>
          <p:cNvPr id="6" name="Espace réservé du numéro de diapositive 5">
            <a:extLst>
              <a:ext uri="{FF2B5EF4-FFF2-40B4-BE49-F238E27FC236}">
                <a16:creationId xmlns:a16="http://schemas.microsoft.com/office/drawing/2014/main" id="{FFFA1A2A-D0E1-1A2A-2BFE-9EBCAC6426E8}"/>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t>10</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40725979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0ADF70-4DC1-4482-2241-AADB3FA91A94}"/>
              </a:ext>
            </a:extLst>
          </p:cNvPr>
          <p:cNvSpPr>
            <a:spLocks noGrp="1"/>
          </p:cNvSpPr>
          <p:nvPr>
            <p:ph type="title"/>
          </p:nvPr>
        </p:nvSpPr>
        <p:spPr/>
        <p:txBody>
          <a:bodyPr>
            <a:normAutofit/>
          </a:bodyPr>
          <a:lstStyle/>
          <a:p>
            <a:pPr algn="ctr"/>
            <a:r>
              <a:rPr lang="fr-FR" sz="4000" dirty="0">
                <a:solidFill>
                  <a:srgbClr val="271A38"/>
                </a:solidFill>
                <a:latin typeface="Inter"/>
              </a:rPr>
              <a:t>Lemmatisation</a:t>
            </a:r>
          </a:p>
        </p:txBody>
      </p:sp>
      <p:sp>
        <p:nvSpPr>
          <p:cNvPr id="3" name="Espace réservé du texte 2">
            <a:extLst>
              <a:ext uri="{FF2B5EF4-FFF2-40B4-BE49-F238E27FC236}">
                <a16:creationId xmlns:a16="http://schemas.microsoft.com/office/drawing/2014/main" id="{C07BD62B-83CD-4375-6904-FA2204A9C804}"/>
              </a:ext>
            </a:extLst>
          </p:cNvPr>
          <p:cNvSpPr>
            <a:spLocks noGrp="1"/>
          </p:cNvSpPr>
          <p:nvPr>
            <p:ph type="body" idx="1"/>
          </p:nvPr>
        </p:nvSpPr>
        <p:spPr>
          <a:xfrm>
            <a:off x="836612" y="1681163"/>
            <a:ext cx="5160963" cy="537104"/>
          </a:xfrm>
        </p:spPr>
        <p:txBody>
          <a:bodyPr>
            <a:normAutofit lnSpcReduction="10000"/>
          </a:bodyPr>
          <a:lstStyle/>
          <a:p>
            <a:pPr algn="ctr"/>
            <a:r>
              <a:rPr lang="fr-FR" sz="1800" b="0" i="0" dirty="0">
                <a:solidFill>
                  <a:srgbClr val="000000"/>
                </a:solidFill>
                <a:effectLst/>
                <a:latin typeface="Helvetica Neue"/>
              </a:rPr>
              <a:t>30 tokens les plus fréquents dans la colonne '</a:t>
            </a:r>
            <a:r>
              <a:rPr lang="fr-FR" sz="1800" b="0" i="0" dirty="0" err="1">
                <a:solidFill>
                  <a:srgbClr val="000000"/>
                </a:solidFill>
                <a:effectLst/>
                <a:latin typeface="Helvetica Neue"/>
              </a:rPr>
              <a:t>product_name_tokens</a:t>
            </a:r>
            <a:r>
              <a:rPr lang="fr-FR" sz="1800" b="0" i="0" dirty="0">
                <a:solidFill>
                  <a:srgbClr val="000000"/>
                </a:solidFill>
                <a:effectLst/>
                <a:latin typeface="Helvetica Neue"/>
              </a:rPr>
              <a:t>' après lemmatisation</a:t>
            </a:r>
            <a:endParaRPr lang="fr-FR" sz="1800" dirty="0"/>
          </a:p>
        </p:txBody>
      </p:sp>
      <p:pic>
        <p:nvPicPr>
          <p:cNvPr id="8" name="Espace réservé du contenu 7">
            <a:extLst>
              <a:ext uri="{FF2B5EF4-FFF2-40B4-BE49-F238E27FC236}">
                <a16:creationId xmlns:a16="http://schemas.microsoft.com/office/drawing/2014/main" id="{899D6340-2671-F326-E184-6DF6F6BD7C9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6612" y="2746244"/>
            <a:ext cx="5781145" cy="2890572"/>
          </a:xfrm>
        </p:spPr>
      </p:pic>
      <p:sp>
        <p:nvSpPr>
          <p:cNvPr id="5" name="Espace réservé du texte 4">
            <a:extLst>
              <a:ext uri="{FF2B5EF4-FFF2-40B4-BE49-F238E27FC236}">
                <a16:creationId xmlns:a16="http://schemas.microsoft.com/office/drawing/2014/main" id="{B9EBFC8F-AC47-6214-3F84-582C929369A6}"/>
              </a:ext>
            </a:extLst>
          </p:cNvPr>
          <p:cNvSpPr>
            <a:spLocks noGrp="1"/>
          </p:cNvSpPr>
          <p:nvPr>
            <p:ph type="body" sz="quarter" idx="3"/>
          </p:nvPr>
        </p:nvSpPr>
        <p:spPr>
          <a:xfrm>
            <a:off x="6096000" y="1681163"/>
            <a:ext cx="5259388" cy="401637"/>
          </a:xfrm>
        </p:spPr>
        <p:txBody>
          <a:bodyPr>
            <a:normAutofit lnSpcReduction="10000"/>
          </a:bodyPr>
          <a:lstStyle/>
          <a:p>
            <a:pPr algn="ctr"/>
            <a:r>
              <a:rPr lang="fr-FR" sz="1800" b="0" dirty="0">
                <a:solidFill>
                  <a:srgbClr val="000000"/>
                </a:solidFill>
                <a:latin typeface="Helvetica Neue"/>
              </a:rPr>
              <a:t>N</a:t>
            </a:r>
            <a:r>
              <a:rPr lang="fr-FR" sz="1800" b="0" i="0" dirty="0">
                <a:solidFill>
                  <a:srgbClr val="000000"/>
                </a:solidFill>
                <a:effectLst/>
                <a:latin typeface="Helvetica Neue"/>
              </a:rPr>
              <a:t>uage des tokens après lemmatisation</a:t>
            </a:r>
            <a:endParaRPr lang="fr-FR" sz="1800" dirty="0"/>
          </a:p>
        </p:txBody>
      </p:sp>
      <p:pic>
        <p:nvPicPr>
          <p:cNvPr id="10" name="Espace réservé du contenu 9">
            <a:extLst>
              <a:ext uri="{FF2B5EF4-FFF2-40B4-BE49-F238E27FC236}">
                <a16:creationId xmlns:a16="http://schemas.microsoft.com/office/drawing/2014/main" id="{D09642AB-CB88-7647-4BEA-C2E6AE53AE9B}"/>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5997575" y="3051571"/>
            <a:ext cx="5357813" cy="2678907"/>
          </a:xfrm>
        </p:spPr>
      </p:pic>
      <p:sp>
        <p:nvSpPr>
          <p:cNvPr id="4" name="Espace réservé du pied de page 3">
            <a:extLst>
              <a:ext uri="{FF2B5EF4-FFF2-40B4-BE49-F238E27FC236}">
                <a16:creationId xmlns:a16="http://schemas.microsoft.com/office/drawing/2014/main" id="{CF18C5B7-F449-87D2-D266-765D01B56BF9}"/>
              </a:ext>
            </a:extLst>
          </p:cNvPr>
          <p:cNvSpPr>
            <a:spLocks noGrp="1"/>
          </p:cNvSpPr>
          <p:nvPr>
            <p:ph type="ftr" sz="quarter" idx="11"/>
          </p:nvPr>
        </p:nvSpPr>
        <p:spPr>
          <a:xfrm>
            <a:off x="836612" y="6356350"/>
            <a:ext cx="1390461" cy="365125"/>
          </a:xfrm>
        </p:spPr>
        <p:txBody>
          <a:bodyPr/>
          <a:lstStyle/>
          <a:p>
            <a:r>
              <a:rPr lang="fr-FR" b="1" dirty="0">
                <a:solidFill>
                  <a:schemeClr val="tx1">
                    <a:lumMod val="95000"/>
                    <a:lumOff val="5000"/>
                  </a:schemeClr>
                </a:solidFill>
              </a:rPr>
              <a:t>TIDIANE Barry</a:t>
            </a:r>
          </a:p>
        </p:txBody>
      </p:sp>
      <p:sp>
        <p:nvSpPr>
          <p:cNvPr id="6" name="Espace réservé du numéro de diapositive 5">
            <a:extLst>
              <a:ext uri="{FF2B5EF4-FFF2-40B4-BE49-F238E27FC236}">
                <a16:creationId xmlns:a16="http://schemas.microsoft.com/office/drawing/2014/main" id="{861C19D4-EA4F-8B9A-23E7-74AB79A9070B}"/>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t>11</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3392337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7FD5B6B1-488F-BDE2-4C43-C770FB7B4BB0}"/>
              </a:ext>
            </a:extLst>
          </p:cNvPr>
          <p:cNvSpPr>
            <a:spLocks noGrp="1"/>
          </p:cNvSpPr>
          <p:nvPr>
            <p:ph type="body" idx="1"/>
          </p:nvPr>
        </p:nvSpPr>
        <p:spPr>
          <a:xfrm>
            <a:off x="1011239" y="1551365"/>
            <a:ext cx="5014093" cy="722841"/>
          </a:xfrm>
        </p:spPr>
        <p:txBody>
          <a:bodyPr>
            <a:normAutofit/>
          </a:bodyPr>
          <a:lstStyle/>
          <a:p>
            <a:pPr algn="ctr"/>
            <a:r>
              <a:rPr lang="fr-FR" sz="1800" b="0" dirty="0">
                <a:solidFill>
                  <a:srgbClr val="000000"/>
                </a:solidFill>
                <a:latin typeface="Helvetica Neue"/>
              </a:rPr>
              <a:t>Construire des features du type bag-of-</a:t>
            </a:r>
            <a:r>
              <a:rPr lang="fr-FR" sz="1800" b="0" dirty="0" err="1">
                <a:solidFill>
                  <a:srgbClr val="000000"/>
                </a:solidFill>
                <a:latin typeface="Helvetica Neue"/>
              </a:rPr>
              <a:t>words</a:t>
            </a:r>
            <a:r>
              <a:rPr lang="fr-FR" sz="1800" b="0" dirty="0">
                <a:solidFill>
                  <a:srgbClr val="000000"/>
                </a:solidFill>
                <a:latin typeface="Helvetica Neue"/>
              </a:rPr>
              <a:t> (à l'aide d'algo </a:t>
            </a:r>
            <a:r>
              <a:rPr lang="fr-FR" sz="1800" b="0" dirty="0" err="1">
                <a:solidFill>
                  <a:srgbClr val="000000"/>
                </a:solidFill>
                <a:latin typeface="Helvetica Neue"/>
              </a:rPr>
              <a:t>CountVectorizer</a:t>
            </a:r>
            <a:r>
              <a:rPr lang="fr-FR" sz="1800" b="0" dirty="0">
                <a:solidFill>
                  <a:srgbClr val="000000"/>
                </a:solidFill>
                <a:latin typeface="Helvetica Neue"/>
              </a:rPr>
              <a:t>)</a:t>
            </a:r>
          </a:p>
        </p:txBody>
      </p:sp>
      <p:pic>
        <p:nvPicPr>
          <p:cNvPr id="8" name="Espace réservé du contenu 7">
            <a:extLst>
              <a:ext uri="{FF2B5EF4-FFF2-40B4-BE49-F238E27FC236}">
                <a16:creationId xmlns:a16="http://schemas.microsoft.com/office/drawing/2014/main" id="{64729855-6FE3-91A4-71DB-770A32EE158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38213" y="2375277"/>
            <a:ext cx="5091244" cy="4072996"/>
          </a:xfrm>
        </p:spPr>
      </p:pic>
      <p:sp>
        <p:nvSpPr>
          <p:cNvPr id="5" name="Espace réservé du texte 4">
            <a:extLst>
              <a:ext uri="{FF2B5EF4-FFF2-40B4-BE49-F238E27FC236}">
                <a16:creationId xmlns:a16="http://schemas.microsoft.com/office/drawing/2014/main" id="{57006CA7-0F07-91B1-A246-51D8219E6927}"/>
              </a:ext>
            </a:extLst>
          </p:cNvPr>
          <p:cNvSpPr>
            <a:spLocks noGrp="1"/>
          </p:cNvSpPr>
          <p:nvPr>
            <p:ph type="body" sz="quarter" idx="3"/>
          </p:nvPr>
        </p:nvSpPr>
        <p:spPr>
          <a:xfrm>
            <a:off x="6096000" y="1652435"/>
            <a:ext cx="5084761" cy="621771"/>
          </a:xfrm>
        </p:spPr>
        <p:txBody>
          <a:bodyPr>
            <a:normAutofit/>
          </a:bodyPr>
          <a:lstStyle/>
          <a:p>
            <a:pPr algn="ctr"/>
            <a:r>
              <a:rPr lang="fr-FR" sz="1700" b="0" dirty="0">
                <a:solidFill>
                  <a:srgbClr val="000000"/>
                </a:solidFill>
                <a:latin typeface="Helvetica Neue"/>
              </a:rPr>
              <a:t>Construire des features du type bag-of-</a:t>
            </a:r>
            <a:r>
              <a:rPr lang="fr-FR" sz="1700" b="0" dirty="0" err="1">
                <a:solidFill>
                  <a:srgbClr val="000000"/>
                </a:solidFill>
                <a:latin typeface="Helvetica Neue"/>
              </a:rPr>
              <a:t>words</a:t>
            </a:r>
            <a:r>
              <a:rPr lang="fr-FR" sz="1700" b="0" dirty="0">
                <a:solidFill>
                  <a:srgbClr val="000000"/>
                </a:solidFill>
                <a:latin typeface="Helvetica Neue"/>
              </a:rPr>
              <a:t> (TfidfVectorizer)</a:t>
            </a:r>
          </a:p>
        </p:txBody>
      </p:sp>
      <p:pic>
        <p:nvPicPr>
          <p:cNvPr id="10" name="Espace réservé du contenu 9">
            <a:extLst>
              <a:ext uri="{FF2B5EF4-FFF2-40B4-BE49-F238E27FC236}">
                <a16:creationId xmlns:a16="http://schemas.microsoft.com/office/drawing/2014/main" id="{3EAFB5E2-BBBE-FE31-DBC8-CBE167C373C1}"/>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5823234" y="2375277"/>
            <a:ext cx="5091244" cy="4072996"/>
          </a:xfrm>
        </p:spPr>
      </p:pic>
      <p:sp>
        <p:nvSpPr>
          <p:cNvPr id="2" name="ZoneTexte 1">
            <a:extLst>
              <a:ext uri="{FF2B5EF4-FFF2-40B4-BE49-F238E27FC236}">
                <a16:creationId xmlns:a16="http://schemas.microsoft.com/office/drawing/2014/main" id="{3E726DA0-02A6-4452-B32E-09401BFE764C}"/>
              </a:ext>
            </a:extLst>
          </p:cNvPr>
          <p:cNvSpPr txBox="1"/>
          <p:nvPr/>
        </p:nvSpPr>
        <p:spPr>
          <a:xfrm>
            <a:off x="1692999" y="126855"/>
            <a:ext cx="8528364" cy="1323439"/>
          </a:xfrm>
          <a:prstGeom prst="rect">
            <a:avLst/>
          </a:prstGeom>
          <a:noFill/>
        </p:spPr>
        <p:txBody>
          <a:bodyPr wrap="square" rtlCol="0">
            <a:spAutoFit/>
          </a:bodyPr>
          <a:lstStyle/>
          <a:p>
            <a:pPr algn="ctr"/>
            <a:r>
              <a:rPr lang="fr-FR" sz="4000" dirty="0">
                <a:solidFill>
                  <a:srgbClr val="271A38"/>
                </a:solidFill>
                <a:latin typeface="Inter"/>
                <a:ea typeface="+mj-ea"/>
                <a:cs typeface="+mj-cs"/>
              </a:rPr>
              <a:t>Les méthodes classiques </a:t>
            </a:r>
            <a:r>
              <a:rPr lang="fr-FR" sz="4000" dirty="0" err="1">
                <a:solidFill>
                  <a:srgbClr val="271A38"/>
                </a:solidFill>
                <a:latin typeface="Inter"/>
                <a:ea typeface="+mj-ea"/>
                <a:cs typeface="+mj-cs"/>
              </a:rPr>
              <a:t>CountVectorizer</a:t>
            </a:r>
            <a:r>
              <a:rPr lang="fr-FR" sz="4000" dirty="0">
                <a:solidFill>
                  <a:srgbClr val="271A38"/>
                </a:solidFill>
                <a:latin typeface="Inter"/>
                <a:ea typeface="+mj-ea"/>
                <a:cs typeface="+mj-cs"/>
              </a:rPr>
              <a:t> et </a:t>
            </a:r>
            <a:r>
              <a:rPr lang="fr-FR" sz="4000" dirty="0" err="1">
                <a:solidFill>
                  <a:srgbClr val="271A38"/>
                </a:solidFill>
                <a:latin typeface="Inter"/>
                <a:ea typeface="+mj-ea"/>
                <a:cs typeface="+mj-cs"/>
              </a:rPr>
              <a:t>TfidfVectorizer</a:t>
            </a:r>
            <a:endParaRPr lang="fr-FR" sz="4000" dirty="0">
              <a:solidFill>
                <a:srgbClr val="271A38"/>
              </a:solidFill>
              <a:latin typeface="Inter"/>
              <a:ea typeface="+mj-ea"/>
              <a:cs typeface="+mj-cs"/>
            </a:endParaRPr>
          </a:p>
        </p:txBody>
      </p:sp>
      <p:sp>
        <p:nvSpPr>
          <p:cNvPr id="4" name="Espace réservé du pied de page 3">
            <a:extLst>
              <a:ext uri="{FF2B5EF4-FFF2-40B4-BE49-F238E27FC236}">
                <a16:creationId xmlns:a16="http://schemas.microsoft.com/office/drawing/2014/main" id="{2EF2F4A3-C44B-DBD8-6DF6-27D0049CDF27}"/>
              </a:ext>
            </a:extLst>
          </p:cNvPr>
          <p:cNvSpPr>
            <a:spLocks noGrp="1"/>
          </p:cNvSpPr>
          <p:nvPr>
            <p:ph type="ftr" sz="quarter" idx="11"/>
          </p:nvPr>
        </p:nvSpPr>
        <p:spPr>
          <a:xfrm>
            <a:off x="1011239" y="6356350"/>
            <a:ext cx="1562477" cy="365125"/>
          </a:xfrm>
        </p:spPr>
        <p:txBody>
          <a:bodyPr/>
          <a:lstStyle/>
          <a:p>
            <a:r>
              <a:rPr lang="fr-FR" b="1" dirty="0">
                <a:solidFill>
                  <a:schemeClr val="tx1">
                    <a:lumMod val="95000"/>
                    <a:lumOff val="5000"/>
                  </a:schemeClr>
                </a:solidFill>
              </a:rPr>
              <a:t>TIDIANE Barry</a:t>
            </a:r>
          </a:p>
        </p:txBody>
      </p:sp>
      <p:sp>
        <p:nvSpPr>
          <p:cNvPr id="6" name="Espace réservé du numéro de diapositive 5">
            <a:extLst>
              <a:ext uri="{FF2B5EF4-FFF2-40B4-BE49-F238E27FC236}">
                <a16:creationId xmlns:a16="http://schemas.microsoft.com/office/drawing/2014/main" id="{E998C41B-2CA6-930E-A874-0BE541B230B2}"/>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t>12</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69304184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E1E672-D666-B589-8108-19A2A5463575}"/>
              </a:ext>
            </a:extLst>
          </p:cNvPr>
          <p:cNvSpPr>
            <a:spLocks noGrp="1"/>
          </p:cNvSpPr>
          <p:nvPr>
            <p:ph type="title"/>
          </p:nvPr>
        </p:nvSpPr>
        <p:spPr/>
        <p:txBody>
          <a:bodyPr>
            <a:normAutofit fontScale="90000"/>
          </a:bodyPr>
          <a:lstStyle/>
          <a:p>
            <a:pPr algn="ctr"/>
            <a:r>
              <a:rPr lang="fr-FR" sz="4000" dirty="0">
                <a:solidFill>
                  <a:srgbClr val="271A38"/>
                </a:solidFill>
                <a:latin typeface="Inter"/>
              </a:rPr>
              <a:t>Etape 2 première partie : Etude de faisabilité d'un moteur de classification d'articles, basé sur une image</a:t>
            </a:r>
          </a:p>
        </p:txBody>
      </p:sp>
      <p:pic>
        <p:nvPicPr>
          <p:cNvPr id="11" name="Espace réservé du contenu 10">
            <a:extLst>
              <a:ext uri="{FF2B5EF4-FFF2-40B4-BE49-F238E27FC236}">
                <a16:creationId xmlns:a16="http://schemas.microsoft.com/office/drawing/2014/main" id="{88450832-C805-780C-5CD1-017F8AFE94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9533" y="1630626"/>
            <a:ext cx="3445934" cy="49227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 name="Espace réservé du pied de page 2">
            <a:extLst>
              <a:ext uri="{FF2B5EF4-FFF2-40B4-BE49-F238E27FC236}">
                <a16:creationId xmlns:a16="http://schemas.microsoft.com/office/drawing/2014/main" id="{74AD0F29-E5DA-454F-910C-2368CC147950}"/>
              </a:ext>
            </a:extLst>
          </p:cNvPr>
          <p:cNvSpPr>
            <a:spLocks noGrp="1"/>
          </p:cNvSpPr>
          <p:nvPr>
            <p:ph type="ftr" sz="quarter" idx="11"/>
          </p:nvPr>
        </p:nvSpPr>
        <p:spPr>
          <a:xfrm>
            <a:off x="838200" y="6356350"/>
            <a:ext cx="1480996" cy="365125"/>
          </a:xfrm>
        </p:spPr>
        <p:txBody>
          <a:bodyPr/>
          <a:lstStyle/>
          <a:p>
            <a:r>
              <a:rPr lang="fr-FR" b="1" dirty="0">
                <a:solidFill>
                  <a:schemeClr val="tx1">
                    <a:lumMod val="95000"/>
                    <a:lumOff val="5000"/>
                  </a:schemeClr>
                </a:solidFill>
              </a:rPr>
              <a:t>TIDIANE Barry</a:t>
            </a:r>
          </a:p>
        </p:txBody>
      </p:sp>
      <p:sp>
        <p:nvSpPr>
          <p:cNvPr id="4" name="Espace réservé du numéro de diapositive 3">
            <a:extLst>
              <a:ext uri="{FF2B5EF4-FFF2-40B4-BE49-F238E27FC236}">
                <a16:creationId xmlns:a16="http://schemas.microsoft.com/office/drawing/2014/main" id="{2E30DD2E-A56B-603B-0041-23C66F6F7B41}"/>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pPr/>
              <a:t>13</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10636235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859B0A-3309-B2D7-ACBE-BB1B6A55B1DD}"/>
              </a:ext>
            </a:extLst>
          </p:cNvPr>
          <p:cNvSpPr>
            <a:spLocks noGrp="1"/>
          </p:cNvSpPr>
          <p:nvPr>
            <p:ph type="title"/>
          </p:nvPr>
        </p:nvSpPr>
        <p:spPr/>
        <p:txBody>
          <a:bodyPr>
            <a:normAutofit/>
          </a:bodyPr>
          <a:lstStyle/>
          <a:p>
            <a:pPr algn="ctr"/>
            <a:r>
              <a:rPr lang="fr-FR" sz="4000" dirty="0">
                <a:solidFill>
                  <a:srgbClr val="271A38"/>
                </a:solidFill>
                <a:latin typeface="Inter"/>
              </a:rPr>
              <a:t>Etude de faisabilité par méthode SIFT</a:t>
            </a:r>
            <a:endParaRPr lang="fr-FR" sz="4000" dirty="0"/>
          </a:p>
        </p:txBody>
      </p:sp>
      <p:sp>
        <p:nvSpPr>
          <p:cNvPr id="3" name="Espace réservé du texte 2">
            <a:extLst>
              <a:ext uri="{FF2B5EF4-FFF2-40B4-BE49-F238E27FC236}">
                <a16:creationId xmlns:a16="http://schemas.microsoft.com/office/drawing/2014/main" id="{5D1FDF9F-ADF9-B235-A062-20D92A26BEAC}"/>
              </a:ext>
            </a:extLst>
          </p:cNvPr>
          <p:cNvSpPr>
            <a:spLocks noGrp="1"/>
          </p:cNvSpPr>
          <p:nvPr>
            <p:ph type="body" idx="1"/>
          </p:nvPr>
        </p:nvSpPr>
        <p:spPr>
          <a:xfrm>
            <a:off x="836612" y="1545697"/>
            <a:ext cx="5160963" cy="401637"/>
          </a:xfrm>
        </p:spPr>
        <p:txBody>
          <a:bodyPr>
            <a:normAutofit lnSpcReduction="10000"/>
          </a:bodyPr>
          <a:lstStyle/>
          <a:p>
            <a:pPr algn="ctr"/>
            <a:r>
              <a:rPr lang="fr-FR" sz="1800" b="0" dirty="0">
                <a:solidFill>
                  <a:srgbClr val="000000"/>
                </a:solidFill>
                <a:latin typeface="Helvetica Neue"/>
              </a:rPr>
              <a:t>Affichage d'exemples d'images par label</a:t>
            </a:r>
          </a:p>
        </p:txBody>
      </p:sp>
      <p:pic>
        <p:nvPicPr>
          <p:cNvPr id="8" name="Espace réservé du contenu 7">
            <a:extLst>
              <a:ext uri="{FF2B5EF4-FFF2-40B4-BE49-F238E27FC236}">
                <a16:creationId xmlns:a16="http://schemas.microsoft.com/office/drawing/2014/main" id="{9399CD1F-A237-B2F1-2F54-44051467DEA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500186" y="2070364"/>
            <a:ext cx="4392613" cy="4392613"/>
          </a:xfrm>
        </p:spPr>
      </p:pic>
      <p:sp>
        <p:nvSpPr>
          <p:cNvPr id="5" name="Espace réservé du texte 4">
            <a:extLst>
              <a:ext uri="{FF2B5EF4-FFF2-40B4-BE49-F238E27FC236}">
                <a16:creationId xmlns:a16="http://schemas.microsoft.com/office/drawing/2014/main" id="{BF4FE7DE-5A6E-5E50-712A-8BEEF94F95CE}"/>
              </a:ext>
            </a:extLst>
          </p:cNvPr>
          <p:cNvSpPr>
            <a:spLocks noGrp="1"/>
          </p:cNvSpPr>
          <p:nvPr>
            <p:ph type="body" sz="quarter" idx="3"/>
          </p:nvPr>
        </p:nvSpPr>
        <p:spPr>
          <a:xfrm>
            <a:off x="6509040" y="1613430"/>
            <a:ext cx="4700588" cy="333904"/>
          </a:xfrm>
        </p:spPr>
        <p:txBody>
          <a:bodyPr>
            <a:normAutofit lnSpcReduction="10000"/>
          </a:bodyPr>
          <a:lstStyle/>
          <a:p>
            <a:pPr algn="ctr"/>
            <a:r>
              <a:rPr lang="fr-FR" sz="1800" b="0" dirty="0">
                <a:solidFill>
                  <a:srgbClr val="000000"/>
                </a:solidFill>
                <a:latin typeface="Helvetica Neue"/>
              </a:rPr>
              <a:t>Détermination et affichage des descripteurs</a:t>
            </a:r>
          </a:p>
        </p:txBody>
      </p:sp>
      <p:pic>
        <p:nvPicPr>
          <p:cNvPr id="10" name="Espace réservé du contenu 9">
            <a:extLst>
              <a:ext uri="{FF2B5EF4-FFF2-40B4-BE49-F238E27FC236}">
                <a16:creationId xmlns:a16="http://schemas.microsoft.com/office/drawing/2014/main" id="{41E7E940-68F5-4B77-CD88-43A90547E8E8}"/>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524801" y="2057293"/>
            <a:ext cx="2779132" cy="4132370"/>
          </a:xfrm>
        </p:spPr>
      </p:pic>
      <p:sp>
        <p:nvSpPr>
          <p:cNvPr id="4" name="Espace réservé du pied de page 3">
            <a:extLst>
              <a:ext uri="{FF2B5EF4-FFF2-40B4-BE49-F238E27FC236}">
                <a16:creationId xmlns:a16="http://schemas.microsoft.com/office/drawing/2014/main" id="{A6B5A523-777F-64C8-FDD5-0D02EF18CD17}"/>
              </a:ext>
            </a:extLst>
          </p:cNvPr>
          <p:cNvSpPr>
            <a:spLocks noGrp="1"/>
          </p:cNvSpPr>
          <p:nvPr>
            <p:ph type="ftr" sz="quarter" idx="11"/>
          </p:nvPr>
        </p:nvSpPr>
        <p:spPr>
          <a:xfrm>
            <a:off x="836612" y="6356349"/>
            <a:ext cx="1571531" cy="365125"/>
          </a:xfrm>
        </p:spPr>
        <p:txBody>
          <a:bodyPr/>
          <a:lstStyle/>
          <a:p>
            <a:r>
              <a:rPr lang="fr-FR" b="1" dirty="0">
                <a:solidFill>
                  <a:schemeClr val="tx1">
                    <a:lumMod val="95000"/>
                    <a:lumOff val="5000"/>
                  </a:schemeClr>
                </a:solidFill>
              </a:rPr>
              <a:t>TIDIANE Barry</a:t>
            </a:r>
          </a:p>
        </p:txBody>
      </p:sp>
      <p:sp>
        <p:nvSpPr>
          <p:cNvPr id="6" name="Espace réservé du numéro de diapositive 5">
            <a:extLst>
              <a:ext uri="{FF2B5EF4-FFF2-40B4-BE49-F238E27FC236}">
                <a16:creationId xmlns:a16="http://schemas.microsoft.com/office/drawing/2014/main" id="{88583C4E-FDBF-72E6-1DA2-67AEEEA6CFAC}"/>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t>14</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39036560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7284ED-EC10-25CC-1BF3-C1AEC0C1BEFA}"/>
              </a:ext>
            </a:extLst>
          </p:cNvPr>
          <p:cNvSpPr>
            <a:spLocks noGrp="1"/>
          </p:cNvSpPr>
          <p:nvPr>
            <p:ph type="title"/>
          </p:nvPr>
        </p:nvSpPr>
        <p:spPr/>
        <p:txBody>
          <a:bodyPr/>
          <a:lstStyle/>
          <a:p>
            <a:pPr algn="ctr"/>
            <a:r>
              <a:rPr lang="fr-FR" sz="4000" dirty="0">
                <a:solidFill>
                  <a:srgbClr val="271A38"/>
                </a:solidFill>
                <a:latin typeface="Inter"/>
              </a:rPr>
              <a:t>Pré-traitement des images via SIFT</a:t>
            </a:r>
          </a:p>
        </p:txBody>
      </p:sp>
      <p:sp>
        <p:nvSpPr>
          <p:cNvPr id="3" name="Espace réservé du texte 2">
            <a:extLst>
              <a:ext uri="{FF2B5EF4-FFF2-40B4-BE49-F238E27FC236}">
                <a16:creationId xmlns:a16="http://schemas.microsoft.com/office/drawing/2014/main" id="{34744F2B-0ED1-358C-F02D-0045A040D6B5}"/>
              </a:ext>
            </a:extLst>
          </p:cNvPr>
          <p:cNvSpPr>
            <a:spLocks noGrp="1"/>
          </p:cNvSpPr>
          <p:nvPr>
            <p:ph type="body" idx="1"/>
          </p:nvPr>
        </p:nvSpPr>
        <p:spPr>
          <a:xfrm>
            <a:off x="738187" y="1681163"/>
            <a:ext cx="5259388" cy="393170"/>
          </a:xfrm>
        </p:spPr>
        <p:txBody>
          <a:bodyPr>
            <a:normAutofit fontScale="92500" lnSpcReduction="20000"/>
          </a:bodyPr>
          <a:lstStyle/>
          <a:p>
            <a:pPr algn="ctr"/>
            <a:r>
              <a:rPr lang="fr-FR" sz="1800" b="0" dirty="0">
                <a:solidFill>
                  <a:srgbClr val="000000"/>
                </a:solidFill>
                <a:latin typeface="Helvetica Neue"/>
              </a:rPr>
              <a:t>Réduction de dimension T-SNE après un PCA</a:t>
            </a:r>
          </a:p>
        </p:txBody>
      </p:sp>
      <p:sp>
        <p:nvSpPr>
          <p:cNvPr id="5" name="Espace réservé du texte 4">
            <a:extLst>
              <a:ext uri="{FF2B5EF4-FFF2-40B4-BE49-F238E27FC236}">
                <a16:creationId xmlns:a16="http://schemas.microsoft.com/office/drawing/2014/main" id="{EBBECA39-B8BC-0308-FCD6-4F69797DDE96}"/>
              </a:ext>
            </a:extLst>
          </p:cNvPr>
          <p:cNvSpPr>
            <a:spLocks noGrp="1"/>
          </p:cNvSpPr>
          <p:nvPr>
            <p:ph type="body" sz="quarter" idx="3"/>
          </p:nvPr>
        </p:nvSpPr>
        <p:spPr>
          <a:xfrm>
            <a:off x="6172200" y="1511829"/>
            <a:ext cx="5259388" cy="562504"/>
          </a:xfrm>
        </p:spPr>
        <p:txBody>
          <a:bodyPr>
            <a:normAutofit fontScale="92500" lnSpcReduction="20000"/>
          </a:bodyPr>
          <a:lstStyle/>
          <a:p>
            <a:pPr algn="ctr"/>
            <a:r>
              <a:rPr lang="fr-FR" b="0" i="0" dirty="0">
                <a:solidFill>
                  <a:srgbClr val="000000"/>
                </a:solidFill>
                <a:effectLst/>
                <a:latin typeface="Helvetica Neue"/>
              </a:rPr>
              <a:t> </a:t>
            </a:r>
            <a:r>
              <a:rPr lang="fr-FR" sz="1900" b="0" i="0" dirty="0">
                <a:solidFill>
                  <a:srgbClr val="000000"/>
                </a:solidFill>
                <a:effectLst/>
                <a:latin typeface="Helvetica Neue"/>
              </a:rPr>
              <a:t>C</a:t>
            </a:r>
            <a:r>
              <a:rPr lang="fr-FR" sz="1900" b="0" dirty="0">
                <a:solidFill>
                  <a:srgbClr val="000000"/>
                </a:solidFill>
                <a:latin typeface="Helvetica Neue"/>
              </a:rPr>
              <a:t>aractéristiques réduites des images avec K-</a:t>
            </a:r>
            <a:r>
              <a:rPr lang="fr-FR" sz="1900" b="0" dirty="0" err="1">
                <a:solidFill>
                  <a:srgbClr val="000000"/>
                </a:solidFill>
                <a:latin typeface="Helvetica Neue"/>
              </a:rPr>
              <a:t>Means</a:t>
            </a:r>
            <a:r>
              <a:rPr lang="fr-FR" sz="1900" b="0" dirty="0">
                <a:solidFill>
                  <a:srgbClr val="000000"/>
                </a:solidFill>
                <a:latin typeface="Helvetica Neue"/>
              </a:rPr>
              <a:t> et évaluation </a:t>
            </a:r>
            <a:r>
              <a:rPr lang="fr-FR" sz="1800" b="0" dirty="0">
                <a:solidFill>
                  <a:srgbClr val="000000"/>
                </a:solidFill>
                <a:latin typeface="Helvetica Neue"/>
              </a:rPr>
              <a:t>avec l'index ARI</a:t>
            </a:r>
          </a:p>
        </p:txBody>
      </p:sp>
      <p:sp>
        <p:nvSpPr>
          <p:cNvPr id="4" name="Espace réservé du pied de page 3">
            <a:extLst>
              <a:ext uri="{FF2B5EF4-FFF2-40B4-BE49-F238E27FC236}">
                <a16:creationId xmlns:a16="http://schemas.microsoft.com/office/drawing/2014/main" id="{8DF55BB2-6195-C840-0159-39F8A1F109BB}"/>
              </a:ext>
            </a:extLst>
          </p:cNvPr>
          <p:cNvSpPr>
            <a:spLocks noGrp="1"/>
          </p:cNvSpPr>
          <p:nvPr>
            <p:ph type="ftr" sz="quarter" idx="11"/>
          </p:nvPr>
        </p:nvSpPr>
        <p:spPr>
          <a:xfrm>
            <a:off x="738187" y="6357675"/>
            <a:ext cx="1417622" cy="363800"/>
          </a:xfrm>
        </p:spPr>
        <p:txBody>
          <a:bodyPr/>
          <a:lstStyle/>
          <a:p>
            <a:r>
              <a:rPr lang="fr-FR" b="1" dirty="0">
                <a:solidFill>
                  <a:schemeClr val="tx1">
                    <a:lumMod val="95000"/>
                    <a:lumOff val="5000"/>
                  </a:schemeClr>
                </a:solidFill>
              </a:rPr>
              <a:t>TIDIANE Barry</a:t>
            </a:r>
          </a:p>
        </p:txBody>
      </p:sp>
      <p:sp>
        <p:nvSpPr>
          <p:cNvPr id="6" name="Espace réservé du numéro de diapositive 5">
            <a:extLst>
              <a:ext uri="{FF2B5EF4-FFF2-40B4-BE49-F238E27FC236}">
                <a16:creationId xmlns:a16="http://schemas.microsoft.com/office/drawing/2014/main" id="{6AA15255-5790-79A3-9534-44809008F220}"/>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t>15</a:t>
            </a:fld>
            <a:endParaRPr lang="fr-FR" b="1" dirty="0">
              <a:solidFill>
                <a:schemeClr val="tx1">
                  <a:lumMod val="95000"/>
                  <a:lumOff val="5000"/>
                </a:schemeClr>
              </a:solidFill>
            </a:endParaRPr>
          </a:p>
        </p:txBody>
      </p:sp>
      <p:pic>
        <p:nvPicPr>
          <p:cNvPr id="12" name="Espace réservé du contenu 11">
            <a:extLst>
              <a:ext uri="{FF2B5EF4-FFF2-40B4-BE49-F238E27FC236}">
                <a16:creationId xmlns:a16="http://schemas.microsoft.com/office/drawing/2014/main" id="{752D2FA3-680A-3FF3-E2A9-081BE7C1802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81247" y="2403513"/>
            <a:ext cx="5214753" cy="3786150"/>
          </a:xfrm>
        </p:spPr>
      </p:pic>
      <p:pic>
        <p:nvPicPr>
          <p:cNvPr id="16" name="Espace réservé du contenu 15">
            <a:extLst>
              <a:ext uri="{FF2B5EF4-FFF2-40B4-BE49-F238E27FC236}">
                <a16:creationId xmlns:a16="http://schemas.microsoft.com/office/drawing/2014/main" id="{01B2BD2D-6B56-560D-2961-E7ECA71779C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48766" y="2403513"/>
            <a:ext cx="5181697" cy="3952837"/>
          </a:xfrm>
        </p:spPr>
      </p:pic>
    </p:spTree>
    <p:extLst>
      <p:ext uri="{BB962C8B-B14F-4D97-AF65-F5344CB8AC3E}">
        <p14:creationId xmlns:p14="http://schemas.microsoft.com/office/powerpoint/2010/main" val="12574334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9B3773-B3E4-5D20-A62A-DF21087D6DB9}"/>
              </a:ext>
            </a:extLst>
          </p:cNvPr>
          <p:cNvSpPr>
            <a:spLocks noGrp="1"/>
          </p:cNvSpPr>
          <p:nvPr>
            <p:ph type="title"/>
          </p:nvPr>
        </p:nvSpPr>
        <p:spPr>
          <a:xfrm>
            <a:off x="950976" y="60326"/>
            <a:ext cx="10091673" cy="1122298"/>
          </a:xfrm>
        </p:spPr>
        <p:txBody>
          <a:bodyPr>
            <a:noAutofit/>
          </a:bodyPr>
          <a:lstStyle/>
          <a:p>
            <a:pPr algn="ctr"/>
            <a:r>
              <a:rPr lang="fr-FR" sz="4000" b="1" dirty="0"/>
              <a:t>Deuxième partie : Classification supervisée à partir des images</a:t>
            </a:r>
          </a:p>
        </p:txBody>
      </p:sp>
      <p:pic>
        <p:nvPicPr>
          <p:cNvPr id="6" name="Espace réservé du contenu 5">
            <a:extLst>
              <a:ext uri="{FF2B5EF4-FFF2-40B4-BE49-F238E27FC236}">
                <a16:creationId xmlns:a16="http://schemas.microsoft.com/office/drawing/2014/main" id="{6D3135EC-CD00-0807-E720-F0D7AA3958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41799" y="892816"/>
            <a:ext cx="4030134" cy="575733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 name="Espace réservé du pied de page 2">
            <a:extLst>
              <a:ext uri="{FF2B5EF4-FFF2-40B4-BE49-F238E27FC236}">
                <a16:creationId xmlns:a16="http://schemas.microsoft.com/office/drawing/2014/main" id="{8DFEE854-D106-7D16-D545-E349A54B30D3}"/>
              </a:ext>
            </a:extLst>
          </p:cNvPr>
          <p:cNvSpPr>
            <a:spLocks noGrp="1"/>
          </p:cNvSpPr>
          <p:nvPr>
            <p:ph type="ftr" sz="quarter" idx="11"/>
          </p:nvPr>
        </p:nvSpPr>
        <p:spPr>
          <a:xfrm>
            <a:off x="950976" y="6356349"/>
            <a:ext cx="1689226" cy="365125"/>
          </a:xfrm>
        </p:spPr>
        <p:txBody>
          <a:bodyPr/>
          <a:lstStyle/>
          <a:p>
            <a:r>
              <a:rPr lang="fr-FR" b="1" dirty="0">
                <a:solidFill>
                  <a:schemeClr val="tx1">
                    <a:lumMod val="95000"/>
                    <a:lumOff val="5000"/>
                  </a:schemeClr>
                </a:solidFill>
              </a:rPr>
              <a:t>TIDIANE Barry</a:t>
            </a:r>
          </a:p>
        </p:txBody>
      </p:sp>
      <p:sp>
        <p:nvSpPr>
          <p:cNvPr id="4" name="Espace réservé du numéro de diapositive 3">
            <a:extLst>
              <a:ext uri="{FF2B5EF4-FFF2-40B4-BE49-F238E27FC236}">
                <a16:creationId xmlns:a16="http://schemas.microsoft.com/office/drawing/2014/main" id="{B09EDA22-0A17-BD94-B71B-F1D7CD887DF0}"/>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t>16</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1605853637"/>
      </p:ext>
    </p:extLst>
  </p:cSld>
  <p:clrMapOvr>
    <a:masterClrMapping/>
  </p:clrMapOvr>
  <p:transition spd="slow">
    <p:wheel spokes="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273094-F9E3-E149-4473-C64E81C78D37}"/>
              </a:ext>
            </a:extLst>
          </p:cNvPr>
          <p:cNvSpPr>
            <a:spLocks noGrp="1"/>
          </p:cNvSpPr>
          <p:nvPr>
            <p:ph type="title"/>
          </p:nvPr>
        </p:nvSpPr>
        <p:spPr>
          <a:xfrm>
            <a:off x="1201207" y="127001"/>
            <a:ext cx="10170055" cy="625475"/>
          </a:xfrm>
        </p:spPr>
        <p:txBody>
          <a:bodyPr>
            <a:normAutofit fontScale="90000"/>
          </a:bodyPr>
          <a:lstStyle/>
          <a:p>
            <a:pPr algn="ctr"/>
            <a:r>
              <a:rPr lang="fr-FR" sz="4000" b="1" dirty="0"/>
              <a:t>Approche préparation initiale des images</a:t>
            </a:r>
          </a:p>
        </p:txBody>
      </p:sp>
      <p:sp>
        <p:nvSpPr>
          <p:cNvPr id="3" name="Espace réservé du texte 2">
            <a:extLst>
              <a:ext uri="{FF2B5EF4-FFF2-40B4-BE49-F238E27FC236}">
                <a16:creationId xmlns:a16="http://schemas.microsoft.com/office/drawing/2014/main" id="{7A768598-D9C4-ECF8-32FB-DA34D3E5187A}"/>
              </a:ext>
            </a:extLst>
          </p:cNvPr>
          <p:cNvSpPr>
            <a:spLocks noGrp="1"/>
          </p:cNvSpPr>
          <p:nvPr>
            <p:ph type="body" idx="1"/>
          </p:nvPr>
        </p:nvSpPr>
        <p:spPr>
          <a:xfrm>
            <a:off x="836612" y="1681164"/>
            <a:ext cx="5160964" cy="316970"/>
          </a:xfrm>
        </p:spPr>
        <p:txBody>
          <a:bodyPr>
            <a:normAutofit lnSpcReduction="10000"/>
          </a:bodyPr>
          <a:lstStyle/>
          <a:p>
            <a:pPr algn="ctr"/>
            <a:r>
              <a:rPr lang="fr-FR" sz="1700" b="0" dirty="0">
                <a:solidFill>
                  <a:srgbClr val="000000"/>
                </a:solidFill>
                <a:latin typeface="Helvetica Neue"/>
              </a:rPr>
              <a:t>Historique d'</a:t>
            </a:r>
            <a:r>
              <a:rPr lang="fr-FR" sz="1800" b="0" dirty="0">
                <a:solidFill>
                  <a:srgbClr val="000000"/>
                </a:solidFill>
                <a:latin typeface="Helvetica Neue"/>
              </a:rPr>
              <a:t>entraî</a:t>
            </a:r>
            <a:r>
              <a:rPr lang="fr-FR" sz="1700" b="0" dirty="0">
                <a:solidFill>
                  <a:srgbClr val="000000"/>
                </a:solidFill>
                <a:latin typeface="Helvetica Neue"/>
              </a:rPr>
              <a:t>nement d'un modèle</a:t>
            </a:r>
          </a:p>
        </p:txBody>
      </p:sp>
      <p:pic>
        <p:nvPicPr>
          <p:cNvPr id="8" name="Espace réservé du contenu 7">
            <a:extLst>
              <a:ext uri="{FF2B5EF4-FFF2-40B4-BE49-F238E27FC236}">
                <a16:creationId xmlns:a16="http://schemas.microsoft.com/office/drawing/2014/main" id="{AF96B7E0-1668-691F-34F2-D0495DEC179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2785533"/>
            <a:ext cx="5702565" cy="2851282"/>
          </a:xfrm>
        </p:spPr>
      </p:pic>
      <p:sp>
        <p:nvSpPr>
          <p:cNvPr id="5" name="Espace réservé du texte 4">
            <a:extLst>
              <a:ext uri="{FF2B5EF4-FFF2-40B4-BE49-F238E27FC236}">
                <a16:creationId xmlns:a16="http://schemas.microsoft.com/office/drawing/2014/main" id="{F28EB665-5129-50BF-5F63-45A04CEAFEF2}"/>
              </a:ext>
            </a:extLst>
          </p:cNvPr>
          <p:cNvSpPr>
            <a:spLocks noGrp="1"/>
          </p:cNvSpPr>
          <p:nvPr>
            <p:ph type="body" sz="quarter" idx="3"/>
          </p:nvPr>
        </p:nvSpPr>
        <p:spPr>
          <a:xfrm>
            <a:off x="6618383" y="885297"/>
            <a:ext cx="4945496" cy="452436"/>
          </a:xfrm>
        </p:spPr>
        <p:txBody>
          <a:bodyPr>
            <a:normAutofit lnSpcReduction="10000"/>
          </a:bodyPr>
          <a:lstStyle/>
          <a:p>
            <a:pPr algn="ctr"/>
            <a:r>
              <a:rPr lang="fr-FR" sz="1400" b="0" dirty="0">
                <a:solidFill>
                  <a:srgbClr val="000000"/>
                </a:solidFill>
                <a:latin typeface="Helvetica Neue"/>
              </a:rPr>
              <a:t>score ARI entre les prédictions du modèle et les vraies étiquettes de l'ensemble de test</a:t>
            </a:r>
          </a:p>
        </p:txBody>
      </p:sp>
      <p:pic>
        <p:nvPicPr>
          <p:cNvPr id="10" name="Espace réservé du contenu 9">
            <a:extLst>
              <a:ext uri="{FF2B5EF4-FFF2-40B4-BE49-F238E27FC236}">
                <a16:creationId xmlns:a16="http://schemas.microsoft.com/office/drawing/2014/main" id="{79E8705B-D088-02DA-6E20-F7AEC10F3B8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48263" y="1513166"/>
            <a:ext cx="5485736" cy="878667"/>
          </a:xfrm>
        </p:spPr>
      </p:pic>
      <p:pic>
        <p:nvPicPr>
          <p:cNvPr id="12" name="Image 11">
            <a:extLst>
              <a:ext uri="{FF2B5EF4-FFF2-40B4-BE49-F238E27FC236}">
                <a16:creationId xmlns:a16="http://schemas.microsoft.com/office/drawing/2014/main" id="{8DD149D5-521E-2B02-6E2E-75EE07C444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7672" y="2538805"/>
            <a:ext cx="3828128" cy="3828128"/>
          </a:xfrm>
          <a:prstGeom prst="rect">
            <a:avLst/>
          </a:prstGeom>
        </p:spPr>
      </p:pic>
      <p:sp>
        <p:nvSpPr>
          <p:cNvPr id="4" name="Espace réservé du pied de page 3">
            <a:extLst>
              <a:ext uri="{FF2B5EF4-FFF2-40B4-BE49-F238E27FC236}">
                <a16:creationId xmlns:a16="http://schemas.microsoft.com/office/drawing/2014/main" id="{807A540B-0DA7-AA69-F240-EC5522A367D2}"/>
              </a:ext>
            </a:extLst>
          </p:cNvPr>
          <p:cNvSpPr>
            <a:spLocks noGrp="1"/>
          </p:cNvSpPr>
          <p:nvPr>
            <p:ph type="ftr" sz="quarter" idx="11"/>
          </p:nvPr>
        </p:nvSpPr>
        <p:spPr>
          <a:xfrm>
            <a:off x="836612" y="6356349"/>
            <a:ext cx="1535017" cy="365125"/>
          </a:xfrm>
        </p:spPr>
        <p:txBody>
          <a:bodyPr/>
          <a:lstStyle/>
          <a:p>
            <a:r>
              <a:rPr lang="fr-FR" b="1" dirty="0">
                <a:solidFill>
                  <a:schemeClr val="tx1">
                    <a:lumMod val="95000"/>
                    <a:lumOff val="5000"/>
                  </a:schemeClr>
                </a:solidFill>
              </a:rPr>
              <a:t>TIDIANE Barry</a:t>
            </a:r>
          </a:p>
        </p:txBody>
      </p:sp>
      <p:sp>
        <p:nvSpPr>
          <p:cNvPr id="6" name="Espace réservé du numéro de diapositive 5">
            <a:extLst>
              <a:ext uri="{FF2B5EF4-FFF2-40B4-BE49-F238E27FC236}">
                <a16:creationId xmlns:a16="http://schemas.microsoft.com/office/drawing/2014/main" id="{1308E6A0-B293-10FD-C2CD-0A249E6B20B7}"/>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t>17</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38054168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5B912E-13ED-F16E-A346-1F1A46D984D4}"/>
              </a:ext>
            </a:extLst>
          </p:cNvPr>
          <p:cNvSpPr>
            <a:spLocks noGrp="1"/>
          </p:cNvSpPr>
          <p:nvPr>
            <p:ph type="title"/>
          </p:nvPr>
        </p:nvSpPr>
        <p:spPr/>
        <p:txBody>
          <a:bodyPr/>
          <a:lstStyle/>
          <a:p>
            <a:pPr algn="ctr"/>
            <a:r>
              <a:rPr lang="fr-FR" sz="4000" b="1" dirty="0"/>
              <a:t>Approche ImageDatagenerator avec data augmentation</a:t>
            </a:r>
          </a:p>
        </p:txBody>
      </p:sp>
      <p:sp>
        <p:nvSpPr>
          <p:cNvPr id="3" name="Espace réservé du texte 2">
            <a:extLst>
              <a:ext uri="{FF2B5EF4-FFF2-40B4-BE49-F238E27FC236}">
                <a16:creationId xmlns:a16="http://schemas.microsoft.com/office/drawing/2014/main" id="{618A5EB4-C5F2-3A39-840A-8BCB26D4F6FB}"/>
              </a:ext>
            </a:extLst>
          </p:cNvPr>
          <p:cNvSpPr>
            <a:spLocks noGrp="1"/>
          </p:cNvSpPr>
          <p:nvPr>
            <p:ph type="body" idx="1"/>
          </p:nvPr>
        </p:nvSpPr>
        <p:spPr>
          <a:xfrm>
            <a:off x="836612" y="1681163"/>
            <a:ext cx="5160963" cy="418570"/>
          </a:xfrm>
        </p:spPr>
        <p:txBody>
          <a:bodyPr>
            <a:normAutofit lnSpcReduction="10000"/>
          </a:bodyPr>
          <a:lstStyle/>
          <a:p>
            <a:pPr algn="ctr"/>
            <a:r>
              <a:rPr lang="fr-FR" sz="1800" b="0" dirty="0">
                <a:solidFill>
                  <a:srgbClr val="000000"/>
                </a:solidFill>
                <a:latin typeface="Helvetica Neue"/>
              </a:rPr>
              <a:t>Historique d'entraînement d'un modèle</a:t>
            </a:r>
          </a:p>
        </p:txBody>
      </p:sp>
      <p:pic>
        <p:nvPicPr>
          <p:cNvPr id="8" name="Espace réservé du contenu 7">
            <a:extLst>
              <a:ext uri="{FF2B5EF4-FFF2-40B4-BE49-F238E27FC236}">
                <a16:creationId xmlns:a16="http://schemas.microsoft.com/office/drawing/2014/main" id="{16E6C7A5-587D-286B-4682-973BA1AC98D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3057922"/>
            <a:ext cx="5157787" cy="2578893"/>
          </a:xfrm>
        </p:spPr>
      </p:pic>
      <p:sp>
        <p:nvSpPr>
          <p:cNvPr id="5" name="Espace réservé du texte 4">
            <a:extLst>
              <a:ext uri="{FF2B5EF4-FFF2-40B4-BE49-F238E27FC236}">
                <a16:creationId xmlns:a16="http://schemas.microsoft.com/office/drawing/2014/main" id="{2371B086-D1B3-5240-7139-D5E186B75FB4}"/>
              </a:ext>
            </a:extLst>
          </p:cNvPr>
          <p:cNvSpPr>
            <a:spLocks noGrp="1"/>
          </p:cNvSpPr>
          <p:nvPr>
            <p:ph type="body" sz="quarter" idx="3"/>
          </p:nvPr>
        </p:nvSpPr>
        <p:spPr>
          <a:xfrm>
            <a:off x="6803057" y="1690688"/>
            <a:ext cx="4624388" cy="537104"/>
          </a:xfrm>
        </p:spPr>
        <p:txBody>
          <a:bodyPr>
            <a:normAutofit lnSpcReduction="10000"/>
          </a:bodyPr>
          <a:lstStyle/>
          <a:p>
            <a:pPr algn="ctr"/>
            <a:r>
              <a:rPr lang="fr-FR" sz="1800" b="0" dirty="0">
                <a:solidFill>
                  <a:srgbClr val="000000"/>
                </a:solidFill>
                <a:latin typeface="Helvetica Neue"/>
              </a:rPr>
              <a:t>Caractéristiques réduites des images avec K-</a:t>
            </a:r>
            <a:r>
              <a:rPr lang="fr-FR" sz="1800" b="0" dirty="0" err="1">
                <a:solidFill>
                  <a:srgbClr val="000000"/>
                </a:solidFill>
                <a:latin typeface="Helvetica Neue"/>
              </a:rPr>
              <a:t>Means</a:t>
            </a:r>
            <a:r>
              <a:rPr lang="fr-FR" sz="1800" b="0" dirty="0">
                <a:solidFill>
                  <a:srgbClr val="000000"/>
                </a:solidFill>
                <a:latin typeface="Helvetica Neue"/>
              </a:rPr>
              <a:t> et évaluation avec l'index ARI</a:t>
            </a:r>
          </a:p>
        </p:txBody>
      </p:sp>
      <p:pic>
        <p:nvPicPr>
          <p:cNvPr id="10" name="Espace réservé du contenu 9">
            <a:extLst>
              <a:ext uri="{FF2B5EF4-FFF2-40B4-BE49-F238E27FC236}">
                <a16:creationId xmlns:a16="http://schemas.microsoft.com/office/drawing/2014/main" id="{AC50B154-878F-979A-0D33-F4E5C3EFF4E2}"/>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3826932"/>
            <a:ext cx="5886102" cy="929833"/>
          </a:xfrm>
        </p:spPr>
      </p:pic>
      <p:sp>
        <p:nvSpPr>
          <p:cNvPr id="4" name="Espace réservé du pied de page 3">
            <a:extLst>
              <a:ext uri="{FF2B5EF4-FFF2-40B4-BE49-F238E27FC236}">
                <a16:creationId xmlns:a16="http://schemas.microsoft.com/office/drawing/2014/main" id="{985522B8-5068-23C3-0AC4-308A2FBF60F1}"/>
              </a:ext>
            </a:extLst>
          </p:cNvPr>
          <p:cNvSpPr>
            <a:spLocks noGrp="1"/>
          </p:cNvSpPr>
          <p:nvPr>
            <p:ph type="ftr" sz="quarter" idx="11"/>
          </p:nvPr>
        </p:nvSpPr>
        <p:spPr>
          <a:xfrm>
            <a:off x="836612" y="6356350"/>
            <a:ext cx="1499103" cy="365125"/>
          </a:xfrm>
        </p:spPr>
        <p:txBody>
          <a:bodyPr/>
          <a:lstStyle/>
          <a:p>
            <a:r>
              <a:rPr lang="fr-FR" b="1" dirty="0">
                <a:solidFill>
                  <a:schemeClr val="tx1">
                    <a:lumMod val="95000"/>
                    <a:lumOff val="5000"/>
                  </a:schemeClr>
                </a:solidFill>
              </a:rPr>
              <a:t>TIDIANE Barry</a:t>
            </a:r>
          </a:p>
        </p:txBody>
      </p:sp>
      <p:sp>
        <p:nvSpPr>
          <p:cNvPr id="6" name="Espace réservé du numéro de diapositive 5">
            <a:extLst>
              <a:ext uri="{FF2B5EF4-FFF2-40B4-BE49-F238E27FC236}">
                <a16:creationId xmlns:a16="http://schemas.microsoft.com/office/drawing/2014/main" id="{AD8BE64C-BE95-A79F-C5F3-DFD829F43D47}"/>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t>18</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27796904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4146BB-2981-2B12-1BBD-BD56BA67E526}"/>
              </a:ext>
            </a:extLst>
          </p:cNvPr>
          <p:cNvSpPr>
            <a:spLocks noGrp="1"/>
          </p:cNvSpPr>
          <p:nvPr>
            <p:ph type="title"/>
          </p:nvPr>
        </p:nvSpPr>
        <p:spPr>
          <a:xfrm>
            <a:off x="836612" y="199496"/>
            <a:ext cx="10429348" cy="1481667"/>
          </a:xfrm>
        </p:spPr>
        <p:txBody>
          <a:bodyPr>
            <a:normAutofit fontScale="90000"/>
          </a:bodyPr>
          <a:lstStyle/>
          <a:p>
            <a:pPr algn="ctr"/>
            <a:r>
              <a:rPr lang="fr-FR" b="1" dirty="0"/>
              <a:t>Approche nouvelle par </a:t>
            </a:r>
            <a:r>
              <a:rPr lang="fr-FR" b="1" dirty="0" err="1"/>
              <a:t>Dataset</a:t>
            </a:r>
            <a:r>
              <a:rPr lang="fr-FR" b="1" dirty="0"/>
              <a:t> sans data augmentation</a:t>
            </a:r>
            <a:br>
              <a:rPr lang="fr-FR" b="1" i="0" dirty="0">
                <a:solidFill>
                  <a:srgbClr val="000000"/>
                </a:solidFill>
                <a:effectLst/>
                <a:latin typeface="Helvetica Neue"/>
              </a:rPr>
            </a:br>
            <a:endParaRPr lang="fr-FR" dirty="0"/>
          </a:p>
        </p:txBody>
      </p:sp>
      <p:sp>
        <p:nvSpPr>
          <p:cNvPr id="3" name="Espace réservé du texte 2">
            <a:extLst>
              <a:ext uri="{FF2B5EF4-FFF2-40B4-BE49-F238E27FC236}">
                <a16:creationId xmlns:a16="http://schemas.microsoft.com/office/drawing/2014/main" id="{EBB3E763-BE62-F161-D908-323084E9C984}"/>
              </a:ext>
            </a:extLst>
          </p:cNvPr>
          <p:cNvSpPr>
            <a:spLocks noGrp="1"/>
          </p:cNvSpPr>
          <p:nvPr>
            <p:ph type="body" idx="1"/>
          </p:nvPr>
        </p:nvSpPr>
        <p:spPr>
          <a:xfrm>
            <a:off x="836612" y="1681163"/>
            <a:ext cx="5160963" cy="316970"/>
          </a:xfrm>
        </p:spPr>
        <p:txBody>
          <a:bodyPr>
            <a:normAutofit lnSpcReduction="10000"/>
          </a:bodyPr>
          <a:lstStyle/>
          <a:p>
            <a:pPr algn="ctr"/>
            <a:r>
              <a:rPr lang="fr-FR" sz="1800" b="0" dirty="0">
                <a:solidFill>
                  <a:srgbClr val="000000"/>
                </a:solidFill>
                <a:latin typeface="Helvetica Neue"/>
              </a:rPr>
              <a:t>Historique d'entraînement d'un modèle</a:t>
            </a:r>
          </a:p>
        </p:txBody>
      </p:sp>
      <p:pic>
        <p:nvPicPr>
          <p:cNvPr id="10" name="Espace réservé du contenu 9">
            <a:extLst>
              <a:ext uri="{FF2B5EF4-FFF2-40B4-BE49-F238E27FC236}">
                <a16:creationId xmlns:a16="http://schemas.microsoft.com/office/drawing/2014/main" id="{1F39BF62-E4FB-0FEA-3BC2-33754A0C698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7284" y="2641600"/>
            <a:ext cx="6112935" cy="3056467"/>
          </a:xfrm>
        </p:spPr>
      </p:pic>
      <p:sp>
        <p:nvSpPr>
          <p:cNvPr id="5" name="Espace réservé du texte 4">
            <a:extLst>
              <a:ext uri="{FF2B5EF4-FFF2-40B4-BE49-F238E27FC236}">
                <a16:creationId xmlns:a16="http://schemas.microsoft.com/office/drawing/2014/main" id="{8AEFB66A-19C9-59DA-B0BF-FB37CF8513E6}"/>
              </a:ext>
            </a:extLst>
          </p:cNvPr>
          <p:cNvSpPr>
            <a:spLocks noGrp="1"/>
          </p:cNvSpPr>
          <p:nvPr>
            <p:ph type="body" sz="quarter" idx="3"/>
          </p:nvPr>
        </p:nvSpPr>
        <p:spPr>
          <a:xfrm>
            <a:off x="6194424" y="1473201"/>
            <a:ext cx="5760509" cy="660400"/>
          </a:xfrm>
        </p:spPr>
        <p:txBody>
          <a:bodyPr>
            <a:normAutofit lnSpcReduction="10000"/>
          </a:bodyPr>
          <a:lstStyle/>
          <a:p>
            <a:pPr algn="ctr"/>
            <a:r>
              <a:rPr lang="fr-FR" sz="1700" b="0" dirty="0">
                <a:solidFill>
                  <a:srgbClr val="000000"/>
                </a:solidFill>
                <a:latin typeface="Helvetica Neue"/>
              </a:rPr>
              <a:t>Caractéristiques réduites des images avec K-</a:t>
            </a:r>
            <a:r>
              <a:rPr lang="fr-FR" sz="1700" b="0" dirty="0" err="1">
                <a:solidFill>
                  <a:srgbClr val="000000"/>
                </a:solidFill>
                <a:latin typeface="Helvetica Neue"/>
              </a:rPr>
              <a:t>Means</a:t>
            </a:r>
            <a:r>
              <a:rPr lang="fr-FR" sz="1700" b="0" dirty="0">
                <a:solidFill>
                  <a:srgbClr val="000000"/>
                </a:solidFill>
                <a:latin typeface="Helvetica Neue"/>
              </a:rPr>
              <a:t> et évaluation avec l'index ARI</a:t>
            </a:r>
          </a:p>
        </p:txBody>
      </p:sp>
      <p:pic>
        <p:nvPicPr>
          <p:cNvPr id="8" name="Espace réservé du contenu 7">
            <a:extLst>
              <a:ext uri="{FF2B5EF4-FFF2-40B4-BE49-F238E27FC236}">
                <a16:creationId xmlns:a16="http://schemas.microsoft.com/office/drawing/2014/main" id="{51A9D681-BD3C-C8FB-F13F-6F06B01EA12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947957" y="3610466"/>
            <a:ext cx="5006976" cy="783700"/>
          </a:xfrm>
        </p:spPr>
      </p:pic>
      <p:sp>
        <p:nvSpPr>
          <p:cNvPr id="4" name="Espace réservé du pied de page 3">
            <a:extLst>
              <a:ext uri="{FF2B5EF4-FFF2-40B4-BE49-F238E27FC236}">
                <a16:creationId xmlns:a16="http://schemas.microsoft.com/office/drawing/2014/main" id="{C2084684-5C0D-7CC6-1DCC-D334B3930FB1}"/>
              </a:ext>
            </a:extLst>
          </p:cNvPr>
          <p:cNvSpPr>
            <a:spLocks noGrp="1"/>
          </p:cNvSpPr>
          <p:nvPr>
            <p:ph type="ftr" sz="quarter" idx="11"/>
          </p:nvPr>
        </p:nvSpPr>
        <p:spPr>
          <a:xfrm>
            <a:off x="717284" y="6356350"/>
            <a:ext cx="1562477" cy="365125"/>
          </a:xfrm>
        </p:spPr>
        <p:txBody>
          <a:bodyPr/>
          <a:lstStyle/>
          <a:p>
            <a:r>
              <a:rPr lang="fr-FR" b="1" dirty="0">
                <a:solidFill>
                  <a:schemeClr val="tx1">
                    <a:lumMod val="95000"/>
                    <a:lumOff val="5000"/>
                  </a:schemeClr>
                </a:solidFill>
              </a:rPr>
              <a:t>TIDIANE Barry</a:t>
            </a:r>
          </a:p>
        </p:txBody>
      </p:sp>
      <p:sp>
        <p:nvSpPr>
          <p:cNvPr id="6" name="Espace réservé du numéro de diapositive 5">
            <a:extLst>
              <a:ext uri="{FF2B5EF4-FFF2-40B4-BE49-F238E27FC236}">
                <a16:creationId xmlns:a16="http://schemas.microsoft.com/office/drawing/2014/main" id="{15FEA11E-04C9-D43C-B84D-E0BDCCC8C89D}"/>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t>19</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973920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534D76BF-87DF-5415-43F0-F9041E3C146B}"/>
              </a:ext>
            </a:extLst>
          </p:cNvPr>
          <p:cNvSpPr txBox="1"/>
          <p:nvPr/>
        </p:nvSpPr>
        <p:spPr>
          <a:xfrm>
            <a:off x="1896533" y="2370668"/>
            <a:ext cx="8398934" cy="2270109"/>
          </a:xfrm>
          <a:prstGeom prst="rect">
            <a:avLst/>
          </a:prstGeom>
          <a:noFill/>
        </p:spPr>
        <p:txBody>
          <a:bodyPr wrap="square">
            <a:spAutoFit/>
          </a:bodyPr>
          <a:lstStyle/>
          <a:p>
            <a:pPr>
              <a:lnSpc>
                <a:spcPct val="150000"/>
              </a:lnSpc>
            </a:pPr>
            <a:r>
              <a:rPr lang="fr-FR" sz="1600" b="1" dirty="0"/>
              <a:t>Contexte</a:t>
            </a:r>
            <a:r>
              <a:rPr lang="fr-FR" sz="1600" dirty="0"/>
              <a:t> : Plateforme de vente en ligne avec catégorisation d'articles manuelle</a:t>
            </a:r>
          </a:p>
          <a:p>
            <a:pPr>
              <a:lnSpc>
                <a:spcPct val="150000"/>
              </a:lnSpc>
            </a:pPr>
            <a:r>
              <a:rPr lang="fr-FR" sz="1600" b="1" dirty="0"/>
              <a:t>Problème</a:t>
            </a:r>
            <a:r>
              <a:rPr lang="fr-FR" sz="1600" dirty="0"/>
              <a:t> : Fiabilité de catégorisation basse, difficulté de mise à l'échelle</a:t>
            </a:r>
          </a:p>
          <a:p>
            <a:pPr>
              <a:lnSpc>
                <a:spcPct val="150000"/>
              </a:lnSpc>
            </a:pPr>
            <a:r>
              <a:rPr lang="fr-FR" sz="1600" b="1" dirty="0"/>
              <a:t>Objectif</a:t>
            </a:r>
            <a:r>
              <a:rPr lang="fr-FR" sz="1600" dirty="0"/>
              <a:t> : Développement d'un moteur de classification automatisé pour améliorer l'expérience utilisateur et préparer la mise à l'échelle</a:t>
            </a:r>
          </a:p>
          <a:p>
            <a:pPr>
              <a:lnSpc>
                <a:spcPct val="150000"/>
              </a:lnSpc>
            </a:pPr>
            <a:r>
              <a:rPr lang="fr-FR" sz="1600" b="1" dirty="0"/>
              <a:t>Approche</a:t>
            </a:r>
            <a:r>
              <a:rPr lang="fr-FR" sz="1600" dirty="0"/>
              <a:t> : Extraction de caractéristiques à partir des descriptions et des images, visualisation et analyse de données, classification supervisée, data augmentation, et intégration d'API</a:t>
            </a:r>
          </a:p>
        </p:txBody>
      </p:sp>
      <p:sp>
        <p:nvSpPr>
          <p:cNvPr id="4" name="ZoneTexte 3">
            <a:extLst>
              <a:ext uri="{FF2B5EF4-FFF2-40B4-BE49-F238E27FC236}">
                <a16:creationId xmlns:a16="http://schemas.microsoft.com/office/drawing/2014/main" id="{8BCA8D9C-92D1-6BDC-874D-D1397B90A953}"/>
              </a:ext>
            </a:extLst>
          </p:cNvPr>
          <p:cNvSpPr txBox="1"/>
          <p:nvPr/>
        </p:nvSpPr>
        <p:spPr>
          <a:xfrm>
            <a:off x="3047246" y="693520"/>
            <a:ext cx="6097508" cy="707886"/>
          </a:xfrm>
          <a:prstGeom prst="rect">
            <a:avLst/>
          </a:prstGeom>
          <a:noFill/>
        </p:spPr>
        <p:txBody>
          <a:bodyPr wrap="square">
            <a:spAutoFit/>
          </a:bodyPr>
          <a:lstStyle/>
          <a:p>
            <a:pPr algn="ctr"/>
            <a:r>
              <a:rPr lang="fr-FR" dirty="0"/>
              <a:t> </a:t>
            </a:r>
            <a:r>
              <a:rPr lang="fr-FR" sz="4000" dirty="0">
                <a:solidFill>
                  <a:srgbClr val="271A38"/>
                </a:solidFill>
                <a:latin typeface="Inter"/>
                <a:ea typeface="+mj-ea"/>
                <a:cs typeface="+mj-cs"/>
              </a:rPr>
              <a:t>Introduction au Projet</a:t>
            </a:r>
          </a:p>
        </p:txBody>
      </p:sp>
      <p:sp>
        <p:nvSpPr>
          <p:cNvPr id="2" name="Espace réservé du pied de page 1">
            <a:extLst>
              <a:ext uri="{FF2B5EF4-FFF2-40B4-BE49-F238E27FC236}">
                <a16:creationId xmlns:a16="http://schemas.microsoft.com/office/drawing/2014/main" id="{9FDFBCBA-1099-3974-A075-C73EDDD13528}"/>
              </a:ext>
            </a:extLst>
          </p:cNvPr>
          <p:cNvSpPr>
            <a:spLocks noGrp="1"/>
          </p:cNvSpPr>
          <p:nvPr>
            <p:ph type="ftr" sz="quarter" idx="11"/>
          </p:nvPr>
        </p:nvSpPr>
        <p:spPr>
          <a:xfrm>
            <a:off x="615637" y="6173787"/>
            <a:ext cx="1480996" cy="365125"/>
          </a:xfrm>
        </p:spPr>
        <p:txBody>
          <a:bodyPr/>
          <a:lstStyle/>
          <a:p>
            <a:r>
              <a:rPr lang="fr-FR" b="1" dirty="0">
                <a:solidFill>
                  <a:schemeClr val="tx1">
                    <a:lumMod val="95000"/>
                    <a:lumOff val="5000"/>
                  </a:schemeClr>
                </a:solidFill>
              </a:rPr>
              <a:t>TIDIANE Barry</a:t>
            </a:r>
          </a:p>
        </p:txBody>
      </p:sp>
      <p:sp>
        <p:nvSpPr>
          <p:cNvPr id="5" name="Espace réservé du numéro de diapositive 4">
            <a:extLst>
              <a:ext uri="{FF2B5EF4-FFF2-40B4-BE49-F238E27FC236}">
                <a16:creationId xmlns:a16="http://schemas.microsoft.com/office/drawing/2014/main" id="{98BAE009-673A-14A5-BBEA-0836468262F7}"/>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t>2</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3037490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57B6DA-0CB9-5924-27D9-9055A805D6E8}"/>
              </a:ext>
            </a:extLst>
          </p:cNvPr>
          <p:cNvSpPr>
            <a:spLocks noGrp="1"/>
          </p:cNvSpPr>
          <p:nvPr>
            <p:ph type="title"/>
          </p:nvPr>
        </p:nvSpPr>
        <p:spPr>
          <a:xfrm>
            <a:off x="1001447" y="39689"/>
            <a:ext cx="9992255" cy="964142"/>
          </a:xfrm>
        </p:spPr>
        <p:txBody>
          <a:bodyPr>
            <a:normAutofit fontScale="90000"/>
          </a:bodyPr>
          <a:lstStyle/>
          <a:p>
            <a:pPr algn="ctr"/>
            <a:r>
              <a:rPr lang="fr-FR" sz="4000" b="1" dirty="0"/>
              <a:t>Approche nouvelle par </a:t>
            </a:r>
            <a:r>
              <a:rPr lang="fr-FR" sz="4000" b="1" dirty="0" err="1"/>
              <a:t>Dataset</a:t>
            </a:r>
            <a:r>
              <a:rPr lang="fr-FR" sz="4000" b="1" dirty="0"/>
              <a:t> avec data augmentation intégrée au modèle</a:t>
            </a:r>
          </a:p>
        </p:txBody>
      </p:sp>
      <p:sp>
        <p:nvSpPr>
          <p:cNvPr id="3" name="Espace réservé du texte 2">
            <a:extLst>
              <a:ext uri="{FF2B5EF4-FFF2-40B4-BE49-F238E27FC236}">
                <a16:creationId xmlns:a16="http://schemas.microsoft.com/office/drawing/2014/main" id="{A608B819-A506-7A94-CF03-B3F834E5FDC9}"/>
              </a:ext>
            </a:extLst>
          </p:cNvPr>
          <p:cNvSpPr>
            <a:spLocks noGrp="1"/>
          </p:cNvSpPr>
          <p:nvPr>
            <p:ph type="body" idx="1"/>
          </p:nvPr>
        </p:nvSpPr>
        <p:spPr>
          <a:xfrm>
            <a:off x="978693" y="1179778"/>
            <a:ext cx="4879975" cy="325437"/>
          </a:xfrm>
        </p:spPr>
        <p:txBody>
          <a:bodyPr>
            <a:normAutofit fontScale="92500" lnSpcReduction="10000"/>
          </a:bodyPr>
          <a:lstStyle/>
          <a:p>
            <a:pPr algn="ctr"/>
            <a:r>
              <a:rPr lang="fr-FR" sz="1800" b="0" dirty="0">
                <a:solidFill>
                  <a:srgbClr val="000000"/>
                </a:solidFill>
                <a:latin typeface="Helvetica Neue"/>
              </a:rPr>
              <a:t>Historique d'entraînement d'un modèle</a:t>
            </a:r>
          </a:p>
        </p:txBody>
      </p:sp>
      <p:pic>
        <p:nvPicPr>
          <p:cNvPr id="8" name="Espace réservé du contenu 7">
            <a:extLst>
              <a:ext uri="{FF2B5EF4-FFF2-40B4-BE49-F238E27FC236}">
                <a16:creationId xmlns:a16="http://schemas.microsoft.com/office/drawing/2014/main" id="{AB25456C-0BDF-8626-1ED0-5814CAF26C5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3057922"/>
            <a:ext cx="5157787" cy="2578893"/>
          </a:xfrm>
        </p:spPr>
      </p:pic>
      <p:sp>
        <p:nvSpPr>
          <p:cNvPr id="5" name="Espace réservé du texte 4">
            <a:extLst>
              <a:ext uri="{FF2B5EF4-FFF2-40B4-BE49-F238E27FC236}">
                <a16:creationId xmlns:a16="http://schemas.microsoft.com/office/drawing/2014/main" id="{F7DB7E4D-3B00-780E-D483-23CE486EEFAD}"/>
              </a:ext>
            </a:extLst>
          </p:cNvPr>
          <p:cNvSpPr>
            <a:spLocks noGrp="1"/>
          </p:cNvSpPr>
          <p:nvPr>
            <p:ph type="body" sz="quarter" idx="3"/>
          </p:nvPr>
        </p:nvSpPr>
        <p:spPr>
          <a:xfrm>
            <a:off x="6096000" y="1179778"/>
            <a:ext cx="5259388" cy="511704"/>
          </a:xfrm>
        </p:spPr>
        <p:txBody>
          <a:bodyPr>
            <a:normAutofit fontScale="92500" lnSpcReduction="10000"/>
          </a:bodyPr>
          <a:lstStyle/>
          <a:p>
            <a:pPr algn="ctr"/>
            <a:r>
              <a:rPr lang="fr-FR" sz="1800" b="0" dirty="0">
                <a:solidFill>
                  <a:srgbClr val="000000"/>
                </a:solidFill>
                <a:latin typeface="Helvetica Neue"/>
              </a:rPr>
              <a:t>Caractéristiques réduites des images avec K-</a:t>
            </a:r>
            <a:r>
              <a:rPr lang="fr-FR" sz="1800" b="0" dirty="0" err="1">
                <a:solidFill>
                  <a:srgbClr val="000000"/>
                </a:solidFill>
                <a:latin typeface="Helvetica Neue"/>
              </a:rPr>
              <a:t>Means</a:t>
            </a:r>
            <a:r>
              <a:rPr lang="fr-FR" sz="1800" b="0" dirty="0">
                <a:solidFill>
                  <a:srgbClr val="000000"/>
                </a:solidFill>
                <a:latin typeface="Helvetica Neue"/>
              </a:rPr>
              <a:t> et évaluation avec l'index ARI</a:t>
            </a:r>
          </a:p>
        </p:txBody>
      </p:sp>
      <p:pic>
        <p:nvPicPr>
          <p:cNvPr id="10" name="Espace réservé du contenu 9">
            <a:extLst>
              <a:ext uri="{FF2B5EF4-FFF2-40B4-BE49-F238E27FC236}">
                <a16:creationId xmlns:a16="http://schemas.microsoft.com/office/drawing/2014/main" id="{C17C9270-DEEF-26BA-C33E-CAF1B1D47C03}"/>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228294" y="1867429"/>
            <a:ext cx="5458628" cy="888613"/>
          </a:xfrm>
        </p:spPr>
      </p:pic>
      <p:pic>
        <p:nvPicPr>
          <p:cNvPr id="12" name="Image 11">
            <a:extLst>
              <a:ext uri="{FF2B5EF4-FFF2-40B4-BE49-F238E27FC236}">
                <a16:creationId xmlns:a16="http://schemas.microsoft.com/office/drawing/2014/main" id="{CED19B86-9AF9-ADDA-D998-6C6EF8B7FA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7600" y="2756042"/>
            <a:ext cx="3956041" cy="3956041"/>
          </a:xfrm>
          <a:prstGeom prst="rect">
            <a:avLst/>
          </a:prstGeom>
        </p:spPr>
      </p:pic>
      <p:sp>
        <p:nvSpPr>
          <p:cNvPr id="4" name="Espace réservé du pied de page 3">
            <a:extLst>
              <a:ext uri="{FF2B5EF4-FFF2-40B4-BE49-F238E27FC236}">
                <a16:creationId xmlns:a16="http://schemas.microsoft.com/office/drawing/2014/main" id="{1A158BDE-BC50-A4B1-E3E0-026489C801C8}"/>
              </a:ext>
            </a:extLst>
          </p:cNvPr>
          <p:cNvSpPr>
            <a:spLocks noGrp="1"/>
          </p:cNvSpPr>
          <p:nvPr>
            <p:ph type="ftr" sz="quarter" idx="11"/>
          </p:nvPr>
        </p:nvSpPr>
        <p:spPr>
          <a:xfrm>
            <a:off x="838200" y="6356350"/>
            <a:ext cx="1453836" cy="355733"/>
          </a:xfrm>
        </p:spPr>
        <p:txBody>
          <a:bodyPr/>
          <a:lstStyle/>
          <a:p>
            <a:r>
              <a:rPr lang="fr-FR" b="1" dirty="0">
                <a:solidFill>
                  <a:schemeClr val="tx1">
                    <a:lumMod val="95000"/>
                    <a:lumOff val="5000"/>
                  </a:schemeClr>
                </a:solidFill>
              </a:rPr>
              <a:t>TIDIANE Barry</a:t>
            </a:r>
          </a:p>
        </p:txBody>
      </p:sp>
      <p:sp>
        <p:nvSpPr>
          <p:cNvPr id="6" name="Espace réservé du numéro de diapositive 5">
            <a:extLst>
              <a:ext uri="{FF2B5EF4-FFF2-40B4-BE49-F238E27FC236}">
                <a16:creationId xmlns:a16="http://schemas.microsoft.com/office/drawing/2014/main" id="{28C9DCC5-2A4D-1C06-9706-FE452F0E13C8}"/>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t>20</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30363843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9B3773-B3E4-5D20-A62A-DF21087D6DB9}"/>
              </a:ext>
            </a:extLst>
          </p:cNvPr>
          <p:cNvSpPr>
            <a:spLocks noGrp="1"/>
          </p:cNvSpPr>
          <p:nvPr>
            <p:ph type="title"/>
          </p:nvPr>
        </p:nvSpPr>
        <p:spPr/>
        <p:txBody>
          <a:bodyPr>
            <a:normAutofit/>
          </a:bodyPr>
          <a:lstStyle/>
          <a:p>
            <a:pPr algn="ctr"/>
            <a:r>
              <a:rPr lang="fr-FR" sz="4000" b="1" dirty="0"/>
              <a:t>Troisième partie : Pre-traitement faisabilité méthodes récentes</a:t>
            </a:r>
          </a:p>
        </p:txBody>
      </p:sp>
      <p:pic>
        <p:nvPicPr>
          <p:cNvPr id="6" name="Espace réservé du contenu 5">
            <a:extLst>
              <a:ext uri="{FF2B5EF4-FFF2-40B4-BE49-F238E27FC236}">
                <a16:creationId xmlns:a16="http://schemas.microsoft.com/office/drawing/2014/main" id="{BCA9EE6F-33B7-B94F-7DEC-B3C3271BB8E4}"/>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232663" y="1764739"/>
            <a:ext cx="7834790" cy="441222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Espace réservé du pied de page 2">
            <a:extLst>
              <a:ext uri="{FF2B5EF4-FFF2-40B4-BE49-F238E27FC236}">
                <a16:creationId xmlns:a16="http://schemas.microsoft.com/office/drawing/2014/main" id="{B7ECE22A-FB67-EAB4-0996-91B5106DED49}"/>
              </a:ext>
            </a:extLst>
          </p:cNvPr>
          <p:cNvSpPr>
            <a:spLocks noGrp="1"/>
          </p:cNvSpPr>
          <p:nvPr>
            <p:ph type="ftr" sz="quarter" idx="11"/>
          </p:nvPr>
        </p:nvSpPr>
        <p:spPr>
          <a:xfrm>
            <a:off x="838200" y="6339060"/>
            <a:ext cx="1372354" cy="365125"/>
          </a:xfrm>
        </p:spPr>
        <p:txBody>
          <a:bodyPr/>
          <a:lstStyle/>
          <a:p>
            <a:r>
              <a:rPr lang="fr-FR" b="1" dirty="0">
                <a:solidFill>
                  <a:schemeClr val="tx1">
                    <a:lumMod val="95000"/>
                    <a:lumOff val="5000"/>
                  </a:schemeClr>
                </a:solidFill>
              </a:rPr>
              <a:t>TIDIANE Barry</a:t>
            </a:r>
          </a:p>
        </p:txBody>
      </p:sp>
      <p:sp>
        <p:nvSpPr>
          <p:cNvPr id="4" name="Espace réservé du numéro de diapositive 3">
            <a:extLst>
              <a:ext uri="{FF2B5EF4-FFF2-40B4-BE49-F238E27FC236}">
                <a16:creationId xmlns:a16="http://schemas.microsoft.com/office/drawing/2014/main" id="{D099BAA7-181E-989F-8C20-F27485B22D30}"/>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t>21</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217026582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F3AFBD-5FFE-B08F-E333-732027BF6682}"/>
              </a:ext>
            </a:extLst>
          </p:cNvPr>
          <p:cNvSpPr>
            <a:spLocks noGrp="1"/>
          </p:cNvSpPr>
          <p:nvPr>
            <p:ph type="title"/>
          </p:nvPr>
        </p:nvSpPr>
        <p:spPr/>
        <p:txBody>
          <a:bodyPr/>
          <a:lstStyle/>
          <a:p>
            <a:pPr algn="ctr"/>
            <a:r>
              <a:rPr lang="fr-FR" sz="4000" b="1" dirty="0"/>
              <a:t>Approche de type word/sentence embedding classique avec </a:t>
            </a:r>
            <a:r>
              <a:rPr lang="fr-FR" sz="4000" b="1" dirty="0" err="1"/>
              <a:t>FastText</a:t>
            </a:r>
            <a:endParaRPr lang="fr-FR" sz="4000" b="1" dirty="0"/>
          </a:p>
        </p:txBody>
      </p:sp>
      <p:sp>
        <p:nvSpPr>
          <p:cNvPr id="3" name="Espace réservé du texte 2">
            <a:extLst>
              <a:ext uri="{FF2B5EF4-FFF2-40B4-BE49-F238E27FC236}">
                <a16:creationId xmlns:a16="http://schemas.microsoft.com/office/drawing/2014/main" id="{EB2C4AE3-E1AA-5D05-8D90-A5D960CC0E6C}"/>
              </a:ext>
            </a:extLst>
          </p:cNvPr>
          <p:cNvSpPr>
            <a:spLocks noGrp="1"/>
          </p:cNvSpPr>
          <p:nvPr>
            <p:ph type="body" idx="1"/>
          </p:nvPr>
        </p:nvSpPr>
        <p:spPr>
          <a:xfrm>
            <a:off x="1115814" y="1681163"/>
            <a:ext cx="4881761" cy="350837"/>
          </a:xfrm>
        </p:spPr>
        <p:txBody>
          <a:bodyPr>
            <a:normAutofit/>
          </a:bodyPr>
          <a:lstStyle/>
          <a:p>
            <a:pPr algn="ctr"/>
            <a:r>
              <a:rPr lang="fr-FR" sz="1800" b="0" dirty="0">
                <a:solidFill>
                  <a:srgbClr val="000000"/>
                </a:solidFill>
                <a:latin typeface="Helvetica Neue"/>
              </a:rPr>
              <a:t>Affichage T-SNE selon catégories d'images</a:t>
            </a:r>
          </a:p>
        </p:txBody>
      </p:sp>
      <p:pic>
        <p:nvPicPr>
          <p:cNvPr id="8" name="Espace réservé du contenu 7">
            <a:extLst>
              <a:ext uri="{FF2B5EF4-FFF2-40B4-BE49-F238E27FC236}">
                <a16:creationId xmlns:a16="http://schemas.microsoft.com/office/drawing/2014/main" id="{E46CD1B6-8891-311C-82B8-1105DDA34C2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115814" y="2029406"/>
            <a:ext cx="5200319" cy="4160257"/>
          </a:xfrm>
        </p:spPr>
      </p:pic>
      <p:sp>
        <p:nvSpPr>
          <p:cNvPr id="5" name="Espace réservé du texte 4">
            <a:extLst>
              <a:ext uri="{FF2B5EF4-FFF2-40B4-BE49-F238E27FC236}">
                <a16:creationId xmlns:a16="http://schemas.microsoft.com/office/drawing/2014/main" id="{A1EC8E5F-1739-8627-37A7-3B3300AACADF}"/>
              </a:ext>
            </a:extLst>
          </p:cNvPr>
          <p:cNvSpPr>
            <a:spLocks noGrp="1"/>
          </p:cNvSpPr>
          <p:nvPr>
            <p:ph type="body" sz="quarter" idx="3"/>
          </p:nvPr>
        </p:nvSpPr>
        <p:spPr>
          <a:xfrm>
            <a:off x="6473626" y="1681163"/>
            <a:ext cx="4881762" cy="350837"/>
          </a:xfrm>
        </p:spPr>
        <p:txBody>
          <a:bodyPr>
            <a:normAutofit/>
          </a:bodyPr>
          <a:lstStyle/>
          <a:p>
            <a:pPr algn="ctr"/>
            <a:r>
              <a:rPr lang="fr-FR" sz="1800" b="0" dirty="0">
                <a:solidFill>
                  <a:srgbClr val="000000"/>
                </a:solidFill>
                <a:latin typeface="Helvetica Neue"/>
              </a:rPr>
              <a:t>Clusters (KMeans) après un PCA et TSNE</a:t>
            </a:r>
          </a:p>
        </p:txBody>
      </p:sp>
      <p:pic>
        <p:nvPicPr>
          <p:cNvPr id="10" name="Espace réservé du contenu 9">
            <a:extLst>
              <a:ext uri="{FF2B5EF4-FFF2-40B4-BE49-F238E27FC236}">
                <a16:creationId xmlns:a16="http://schemas.microsoft.com/office/drawing/2014/main" id="{EF6867C8-8CB1-82C1-37EF-C3C60906B78D}"/>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460927" y="2108200"/>
            <a:ext cx="5101828" cy="4081463"/>
          </a:xfrm>
        </p:spPr>
      </p:pic>
      <p:sp>
        <p:nvSpPr>
          <p:cNvPr id="4" name="Espace réservé du pied de page 3">
            <a:extLst>
              <a:ext uri="{FF2B5EF4-FFF2-40B4-BE49-F238E27FC236}">
                <a16:creationId xmlns:a16="http://schemas.microsoft.com/office/drawing/2014/main" id="{57E1A2E0-4B9F-3B62-8859-86A5481EE74E}"/>
              </a:ext>
            </a:extLst>
          </p:cNvPr>
          <p:cNvSpPr>
            <a:spLocks noGrp="1"/>
          </p:cNvSpPr>
          <p:nvPr>
            <p:ph type="ftr" sz="quarter" idx="11"/>
          </p:nvPr>
        </p:nvSpPr>
        <p:spPr>
          <a:xfrm>
            <a:off x="838200" y="6356350"/>
            <a:ext cx="1363301" cy="365125"/>
          </a:xfrm>
        </p:spPr>
        <p:txBody>
          <a:bodyPr/>
          <a:lstStyle/>
          <a:p>
            <a:r>
              <a:rPr lang="fr-FR" b="1" dirty="0">
                <a:solidFill>
                  <a:schemeClr val="tx1">
                    <a:lumMod val="95000"/>
                    <a:lumOff val="5000"/>
                  </a:schemeClr>
                </a:solidFill>
              </a:rPr>
              <a:t>TIDIANE Barry</a:t>
            </a:r>
          </a:p>
        </p:txBody>
      </p:sp>
      <p:sp>
        <p:nvSpPr>
          <p:cNvPr id="6" name="Espace réservé du numéro de diapositive 5">
            <a:extLst>
              <a:ext uri="{FF2B5EF4-FFF2-40B4-BE49-F238E27FC236}">
                <a16:creationId xmlns:a16="http://schemas.microsoft.com/office/drawing/2014/main" id="{AEE37831-82C5-247B-CD5B-5BA3A6663248}"/>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t>22</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37300106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E8A56E-61DB-4C20-7885-A10E63002F20}"/>
              </a:ext>
            </a:extLst>
          </p:cNvPr>
          <p:cNvSpPr>
            <a:spLocks noGrp="1"/>
          </p:cNvSpPr>
          <p:nvPr>
            <p:ph type="title"/>
          </p:nvPr>
        </p:nvSpPr>
        <p:spPr>
          <a:xfrm>
            <a:off x="836612" y="198840"/>
            <a:ext cx="10111804" cy="1012571"/>
          </a:xfrm>
        </p:spPr>
        <p:txBody>
          <a:bodyPr>
            <a:normAutofit fontScale="90000"/>
          </a:bodyPr>
          <a:lstStyle/>
          <a:p>
            <a:pPr algn="ctr"/>
            <a:r>
              <a:rPr lang="fr-FR" sz="4000" b="1" dirty="0"/>
              <a:t>Approche de type word/sentence embedding avec BERT</a:t>
            </a:r>
          </a:p>
        </p:txBody>
      </p:sp>
      <p:sp>
        <p:nvSpPr>
          <p:cNvPr id="3" name="Espace réservé du texte 2">
            <a:extLst>
              <a:ext uri="{FF2B5EF4-FFF2-40B4-BE49-F238E27FC236}">
                <a16:creationId xmlns:a16="http://schemas.microsoft.com/office/drawing/2014/main" id="{FF4BFF9F-70BF-32A6-112B-1AE5666B1773}"/>
              </a:ext>
            </a:extLst>
          </p:cNvPr>
          <p:cNvSpPr>
            <a:spLocks noGrp="1"/>
          </p:cNvSpPr>
          <p:nvPr>
            <p:ph type="body" idx="1"/>
          </p:nvPr>
        </p:nvSpPr>
        <p:spPr>
          <a:xfrm>
            <a:off x="836612" y="1237193"/>
            <a:ext cx="5160963" cy="443970"/>
          </a:xfrm>
        </p:spPr>
        <p:txBody>
          <a:bodyPr>
            <a:normAutofit/>
          </a:bodyPr>
          <a:lstStyle/>
          <a:p>
            <a:pPr algn="ctr"/>
            <a:r>
              <a:rPr lang="fr-FR" sz="1800" b="0" dirty="0">
                <a:solidFill>
                  <a:srgbClr val="000000"/>
                </a:solidFill>
                <a:latin typeface="Helvetica Neue"/>
              </a:rPr>
              <a:t>Embedings Bert après la réduction PCA et TSNE</a:t>
            </a:r>
          </a:p>
        </p:txBody>
      </p:sp>
      <p:pic>
        <p:nvPicPr>
          <p:cNvPr id="8" name="Espace réservé du contenu 7">
            <a:extLst>
              <a:ext uri="{FF2B5EF4-FFF2-40B4-BE49-F238E27FC236}">
                <a16:creationId xmlns:a16="http://schemas.microsoft.com/office/drawing/2014/main" id="{DB266E9A-6698-A496-0A55-D212B5A23EE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0391" y="2097024"/>
            <a:ext cx="5347184" cy="4430525"/>
          </a:xfrm>
        </p:spPr>
      </p:pic>
      <p:sp>
        <p:nvSpPr>
          <p:cNvPr id="5" name="Espace réservé du texte 4">
            <a:extLst>
              <a:ext uri="{FF2B5EF4-FFF2-40B4-BE49-F238E27FC236}">
                <a16:creationId xmlns:a16="http://schemas.microsoft.com/office/drawing/2014/main" id="{CF07204D-802A-BE02-68D0-0B1AFD1C41E6}"/>
              </a:ext>
            </a:extLst>
          </p:cNvPr>
          <p:cNvSpPr>
            <a:spLocks noGrp="1"/>
          </p:cNvSpPr>
          <p:nvPr>
            <p:ph type="body" sz="quarter" idx="3"/>
          </p:nvPr>
        </p:nvSpPr>
        <p:spPr>
          <a:xfrm>
            <a:off x="6194427" y="1237193"/>
            <a:ext cx="5183188" cy="672570"/>
          </a:xfrm>
        </p:spPr>
        <p:txBody>
          <a:bodyPr>
            <a:noAutofit/>
          </a:bodyPr>
          <a:lstStyle/>
          <a:p>
            <a:pPr algn="ctr">
              <a:lnSpc>
                <a:spcPct val="100000"/>
              </a:lnSpc>
            </a:pPr>
            <a:r>
              <a:rPr lang="fr-FR" sz="1800" b="0" dirty="0">
                <a:solidFill>
                  <a:srgbClr val="000000"/>
                </a:solidFill>
                <a:latin typeface="Helvetica Neue"/>
              </a:rPr>
              <a:t>PCA, T-SNE, Kmeans et affichage des images par catégorie</a:t>
            </a:r>
          </a:p>
        </p:txBody>
      </p:sp>
      <p:pic>
        <p:nvPicPr>
          <p:cNvPr id="10" name="Espace réservé du contenu 9">
            <a:extLst>
              <a:ext uri="{FF2B5EF4-FFF2-40B4-BE49-F238E27FC236}">
                <a16:creationId xmlns:a16="http://schemas.microsoft.com/office/drawing/2014/main" id="{C554F488-0236-8B83-7B47-B4BF5FF44967}"/>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337426" y="2182368"/>
            <a:ext cx="5562390" cy="4404090"/>
          </a:xfrm>
        </p:spPr>
      </p:pic>
      <p:sp>
        <p:nvSpPr>
          <p:cNvPr id="4" name="Espace réservé du pied de page 3">
            <a:extLst>
              <a:ext uri="{FF2B5EF4-FFF2-40B4-BE49-F238E27FC236}">
                <a16:creationId xmlns:a16="http://schemas.microsoft.com/office/drawing/2014/main" id="{55D8D99A-D8F4-5A39-44A2-8F6922EB7999}"/>
              </a:ext>
            </a:extLst>
          </p:cNvPr>
          <p:cNvSpPr>
            <a:spLocks noGrp="1"/>
          </p:cNvSpPr>
          <p:nvPr>
            <p:ph type="ftr" sz="quarter" idx="11"/>
          </p:nvPr>
        </p:nvSpPr>
        <p:spPr>
          <a:xfrm>
            <a:off x="650391" y="6356350"/>
            <a:ext cx="1345194" cy="365125"/>
          </a:xfrm>
        </p:spPr>
        <p:txBody>
          <a:bodyPr/>
          <a:lstStyle/>
          <a:p>
            <a:r>
              <a:rPr lang="fr-FR" b="1" dirty="0">
                <a:solidFill>
                  <a:schemeClr val="tx1">
                    <a:lumMod val="95000"/>
                    <a:lumOff val="5000"/>
                  </a:schemeClr>
                </a:solidFill>
              </a:rPr>
              <a:t>TIDIANE Barry</a:t>
            </a:r>
          </a:p>
        </p:txBody>
      </p:sp>
      <p:sp>
        <p:nvSpPr>
          <p:cNvPr id="6" name="Espace réservé du numéro de diapositive 5">
            <a:extLst>
              <a:ext uri="{FF2B5EF4-FFF2-40B4-BE49-F238E27FC236}">
                <a16:creationId xmlns:a16="http://schemas.microsoft.com/office/drawing/2014/main" id="{B5EA1BFA-B33A-70D0-A8AD-5242ECBF4D9C}"/>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t>23</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6522780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2F1BC-47B0-0166-6D08-92FF8C8D9000}"/>
              </a:ext>
            </a:extLst>
          </p:cNvPr>
          <p:cNvSpPr>
            <a:spLocks noGrp="1"/>
          </p:cNvSpPr>
          <p:nvPr>
            <p:ph type="title"/>
          </p:nvPr>
        </p:nvSpPr>
        <p:spPr>
          <a:xfrm>
            <a:off x="1040098" y="149859"/>
            <a:ext cx="10111804" cy="1036955"/>
          </a:xfrm>
        </p:spPr>
        <p:txBody>
          <a:bodyPr>
            <a:normAutofit fontScale="90000"/>
          </a:bodyPr>
          <a:lstStyle/>
          <a:p>
            <a:pPr algn="ctr"/>
            <a:r>
              <a:rPr lang="fr-FR" sz="4000" b="1" dirty="0"/>
              <a:t>Approche de type word/sentence embedding avec USE (Universal Sentence Encoder)</a:t>
            </a:r>
          </a:p>
        </p:txBody>
      </p:sp>
      <p:sp>
        <p:nvSpPr>
          <p:cNvPr id="3" name="Espace réservé du texte 2">
            <a:extLst>
              <a:ext uri="{FF2B5EF4-FFF2-40B4-BE49-F238E27FC236}">
                <a16:creationId xmlns:a16="http://schemas.microsoft.com/office/drawing/2014/main" id="{87F42959-451F-5E5E-EEAF-DFC1F9925C06}"/>
              </a:ext>
            </a:extLst>
          </p:cNvPr>
          <p:cNvSpPr>
            <a:spLocks noGrp="1"/>
          </p:cNvSpPr>
          <p:nvPr>
            <p:ph type="body" idx="1"/>
          </p:nvPr>
        </p:nvSpPr>
        <p:spPr>
          <a:xfrm>
            <a:off x="914400" y="1211639"/>
            <a:ext cx="4669425" cy="608542"/>
          </a:xfrm>
        </p:spPr>
        <p:txBody>
          <a:bodyPr/>
          <a:lstStyle/>
          <a:p>
            <a:pPr algn="ctr"/>
            <a:r>
              <a:rPr lang="fr-FR" sz="1800" b="0" dirty="0">
                <a:solidFill>
                  <a:srgbClr val="000000"/>
                </a:solidFill>
                <a:latin typeface="Helvetica Neue"/>
              </a:rPr>
              <a:t>Projection des embeddings de phrases sur un graphique 2D avec PCA et t-SNE</a:t>
            </a:r>
          </a:p>
        </p:txBody>
      </p:sp>
      <p:sp>
        <p:nvSpPr>
          <p:cNvPr id="5" name="Espace réservé du texte 4">
            <a:extLst>
              <a:ext uri="{FF2B5EF4-FFF2-40B4-BE49-F238E27FC236}">
                <a16:creationId xmlns:a16="http://schemas.microsoft.com/office/drawing/2014/main" id="{AE974568-9C2C-F63C-5144-A1CAB4D53003}"/>
              </a:ext>
            </a:extLst>
          </p:cNvPr>
          <p:cNvSpPr>
            <a:spLocks noGrp="1"/>
          </p:cNvSpPr>
          <p:nvPr>
            <p:ph type="body" sz="quarter" idx="3"/>
          </p:nvPr>
        </p:nvSpPr>
        <p:spPr>
          <a:xfrm>
            <a:off x="6453398" y="1262042"/>
            <a:ext cx="4900401" cy="608542"/>
          </a:xfrm>
        </p:spPr>
        <p:txBody>
          <a:bodyPr/>
          <a:lstStyle/>
          <a:p>
            <a:pPr algn="ctr"/>
            <a:r>
              <a:rPr lang="fr-FR" sz="1800" b="0" dirty="0">
                <a:solidFill>
                  <a:srgbClr val="000000"/>
                </a:solidFill>
                <a:latin typeface="Helvetica Neue"/>
              </a:rPr>
              <a:t>Embeddings de phrases avec PCA, t-SNE et KMeans clustering</a:t>
            </a:r>
          </a:p>
        </p:txBody>
      </p:sp>
      <p:pic>
        <p:nvPicPr>
          <p:cNvPr id="10" name="Espace réservé du contenu 9">
            <a:extLst>
              <a:ext uri="{FF2B5EF4-FFF2-40B4-BE49-F238E27FC236}">
                <a16:creationId xmlns:a16="http://schemas.microsoft.com/office/drawing/2014/main" id="{F3954B7A-C327-4F91-D449-C3477D7DCEC7}"/>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973564" y="2050065"/>
            <a:ext cx="5694180" cy="4504644"/>
          </a:xfrm>
        </p:spPr>
      </p:pic>
      <p:pic>
        <p:nvPicPr>
          <p:cNvPr id="18" name="Espace réservé du contenu 17">
            <a:extLst>
              <a:ext uri="{FF2B5EF4-FFF2-40B4-BE49-F238E27FC236}">
                <a16:creationId xmlns:a16="http://schemas.microsoft.com/office/drawing/2014/main" id="{DC80E879-B7D7-3968-3669-85EAA64E9BEE}"/>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1663" y="1845006"/>
            <a:ext cx="6004337" cy="4803470"/>
          </a:xfrm>
        </p:spPr>
      </p:pic>
      <p:sp>
        <p:nvSpPr>
          <p:cNvPr id="4" name="Espace réservé du pied de page 3">
            <a:extLst>
              <a:ext uri="{FF2B5EF4-FFF2-40B4-BE49-F238E27FC236}">
                <a16:creationId xmlns:a16="http://schemas.microsoft.com/office/drawing/2014/main" id="{D0845FC2-90E0-48EF-50C7-C4DF0B4357B6}"/>
              </a:ext>
            </a:extLst>
          </p:cNvPr>
          <p:cNvSpPr>
            <a:spLocks noGrp="1"/>
          </p:cNvSpPr>
          <p:nvPr>
            <p:ph type="ftr" sz="quarter" idx="11"/>
          </p:nvPr>
        </p:nvSpPr>
        <p:spPr>
          <a:xfrm>
            <a:off x="772188" y="6357167"/>
            <a:ext cx="1408568" cy="378567"/>
          </a:xfrm>
        </p:spPr>
        <p:txBody>
          <a:bodyPr/>
          <a:lstStyle/>
          <a:p>
            <a:r>
              <a:rPr lang="fr-FR" b="1" dirty="0">
                <a:solidFill>
                  <a:schemeClr val="tx1">
                    <a:lumMod val="95000"/>
                    <a:lumOff val="5000"/>
                  </a:schemeClr>
                </a:solidFill>
              </a:rPr>
              <a:t>TIDIANE Barry</a:t>
            </a:r>
          </a:p>
        </p:txBody>
      </p:sp>
      <p:sp>
        <p:nvSpPr>
          <p:cNvPr id="6" name="Espace réservé du numéro de diapositive 5">
            <a:extLst>
              <a:ext uri="{FF2B5EF4-FFF2-40B4-BE49-F238E27FC236}">
                <a16:creationId xmlns:a16="http://schemas.microsoft.com/office/drawing/2014/main" id="{5DDC8207-DABB-5D61-1FCD-7353B70E23A4}"/>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t>24</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33164689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C00273-E353-EE03-6274-59F864DAA528}"/>
              </a:ext>
            </a:extLst>
          </p:cNvPr>
          <p:cNvSpPr>
            <a:spLocks noGrp="1"/>
          </p:cNvSpPr>
          <p:nvPr>
            <p:ph type="title"/>
          </p:nvPr>
        </p:nvSpPr>
        <p:spPr>
          <a:xfrm>
            <a:off x="1938866" y="130703"/>
            <a:ext cx="8314267" cy="1075267"/>
          </a:xfrm>
        </p:spPr>
        <p:txBody>
          <a:bodyPr>
            <a:normAutofit fontScale="90000"/>
          </a:bodyPr>
          <a:lstStyle/>
          <a:p>
            <a:pPr algn="ctr"/>
            <a:r>
              <a:rPr lang="fr-FR" sz="4000" b="1" dirty="0"/>
              <a:t>Etude de faisabilité par méthode CNN transfert learning</a:t>
            </a:r>
          </a:p>
        </p:txBody>
      </p:sp>
      <p:sp>
        <p:nvSpPr>
          <p:cNvPr id="3" name="Espace réservé du texte 2">
            <a:extLst>
              <a:ext uri="{FF2B5EF4-FFF2-40B4-BE49-F238E27FC236}">
                <a16:creationId xmlns:a16="http://schemas.microsoft.com/office/drawing/2014/main" id="{DBF120F5-645C-5C94-3555-88CCD821A144}"/>
              </a:ext>
            </a:extLst>
          </p:cNvPr>
          <p:cNvSpPr>
            <a:spLocks noGrp="1"/>
          </p:cNvSpPr>
          <p:nvPr>
            <p:ph type="body" idx="1"/>
          </p:nvPr>
        </p:nvSpPr>
        <p:spPr>
          <a:xfrm>
            <a:off x="836612" y="1291019"/>
            <a:ext cx="5160963" cy="477837"/>
          </a:xfrm>
        </p:spPr>
        <p:txBody>
          <a:bodyPr>
            <a:normAutofit fontScale="85000" lnSpcReduction="10000"/>
          </a:bodyPr>
          <a:lstStyle/>
          <a:p>
            <a:pPr algn="ctr"/>
            <a:r>
              <a:rPr lang="fr-FR" b="0" i="0" dirty="0">
                <a:solidFill>
                  <a:srgbClr val="000000"/>
                </a:solidFill>
                <a:effectLst/>
                <a:latin typeface="Helvetica Neue"/>
              </a:rPr>
              <a:t> </a:t>
            </a:r>
            <a:r>
              <a:rPr lang="fr-FR" sz="1800" b="0" dirty="0">
                <a:solidFill>
                  <a:srgbClr val="000000"/>
                </a:solidFill>
                <a:latin typeface="Helvetica Neue"/>
              </a:rPr>
              <a:t>T-SNE et affichage des images selon vraies classes</a:t>
            </a:r>
          </a:p>
        </p:txBody>
      </p:sp>
      <p:sp>
        <p:nvSpPr>
          <p:cNvPr id="5" name="Espace réservé du texte 4">
            <a:extLst>
              <a:ext uri="{FF2B5EF4-FFF2-40B4-BE49-F238E27FC236}">
                <a16:creationId xmlns:a16="http://schemas.microsoft.com/office/drawing/2014/main" id="{21470EDD-46EA-E50A-3CF6-7B1A195FF6A4}"/>
              </a:ext>
            </a:extLst>
          </p:cNvPr>
          <p:cNvSpPr>
            <a:spLocks noGrp="1"/>
          </p:cNvSpPr>
          <p:nvPr>
            <p:ph type="body" sz="quarter" idx="3"/>
          </p:nvPr>
        </p:nvSpPr>
        <p:spPr>
          <a:xfrm>
            <a:off x="6194427" y="1197886"/>
            <a:ext cx="5183188" cy="570970"/>
          </a:xfrm>
        </p:spPr>
        <p:txBody>
          <a:bodyPr>
            <a:normAutofit fontScale="85000" lnSpcReduction="10000"/>
          </a:bodyPr>
          <a:lstStyle/>
          <a:p>
            <a:pPr algn="ctr"/>
            <a:r>
              <a:rPr lang="fr-FR" sz="1500" b="0" dirty="0">
                <a:solidFill>
                  <a:srgbClr val="000000"/>
                </a:solidFill>
                <a:latin typeface="Helvetica Neue"/>
              </a:rPr>
              <a:t>Clusters à partir du T-SNE et affichage des images selon clusters</a:t>
            </a:r>
          </a:p>
        </p:txBody>
      </p:sp>
      <p:sp>
        <p:nvSpPr>
          <p:cNvPr id="4" name="Espace réservé du pied de page 3">
            <a:extLst>
              <a:ext uri="{FF2B5EF4-FFF2-40B4-BE49-F238E27FC236}">
                <a16:creationId xmlns:a16="http://schemas.microsoft.com/office/drawing/2014/main" id="{B80AD22A-4F80-B2B4-B000-A25CF0E05767}"/>
              </a:ext>
            </a:extLst>
          </p:cNvPr>
          <p:cNvSpPr>
            <a:spLocks noGrp="1"/>
          </p:cNvSpPr>
          <p:nvPr>
            <p:ph type="ftr" sz="quarter" idx="11"/>
          </p:nvPr>
        </p:nvSpPr>
        <p:spPr>
          <a:xfrm>
            <a:off x="670286" y="6348837"/>
            <a:ext cx="1789706" cy="365125"/>
          </a:xfrm>
        </p:spPr>
        <p:txBody>
          <a:bodyPr/>
          <a:lstStyle/>
          <a:p>
            <a:r>
              <a:rPr lang="fr-FR" b="1" dirty="0">
                <a:solidFill>
                  <a:schemeClr val="tx1">
                    <a:lumMod val="95000"/>
                    <a:lumOff val="5000"/>
                  </a:schemeClr>
                </a:solidFill>
              </a:rPr>
              <a:t>TIDIANE Barry</a:t>
            </a:r>
          </a:p>
        </p:txBody>
      </p:sp>
      <p:sp>
        <p:nvSpPr>
          <p:cNvPr id="6" name="Espace réservé du numéro de diapositive 5">
            <a:extLst>
              <a:ext uri="{FF2B5EF4-FFF2-40B4-BE49-F238E27FC236}">
                <a16:creationId xmlns:a16="http://schemas.microsoft.com/office/drawing/2014/main" id="{FA89264F-294D-C29F-911F-785DE22611DF}"/>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t>25</a:t>
            </a:fld>
            <a:endParaRPr lang="fr-FR" b="1" dirty="0">
              <a:solidFill>
                <a:schemeClr val="tx1">
                  <a:lumMod val="95000"/>
                  <a:lumOff val="5000"/>
                </a:schemeClr>
              </a:solidFill>
            </a:endParaRPr>
          </a:p>
        </p:txBody>
      </p:sp>
      <p:pic>
        <p:nvPicPr>
          <p:cNvPr id="12" name="Espace réservé du contenu 11">
            <a:extLst>
              <a:ext uri="{FF2B5EF4-FFF2-40B4-BE49-F238E27FC236}">
                <a16:creationId xmlns:a16="http://schemas.microsoft.com/office/drawing/2014/main" id="{CB49B98B-BE1D-80FC-17B3-E09CD5016FF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63412" y="2140543"/>
            <a:ext cx="5331015" cy="3836607"/>
          </a:xfrm>
        </p:spPr>
      </p:pic>
      <p:pic>
        <p:nvPicPr>
          <p:cNvPr id="16" name="Espace réservé du contenu 15">
            <a:extLst>
              <a:ext uri="{FF2B5EF4-FFF2-40B4-BE49-F238E27FC236}">
                <a16:creationId xmlns:a16="http://schemas.microsoft.com/office/drawing/2014/main" id="{DF4F337A-C741-143B-0516-50689DF4C629}"/>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364203" y="2030528"/>
            <a:ext cx="5388906" cy="4223143"/>
          </a:xfrm>
        </p:spPr>
      </p:pic>
    </p:spTree>
    <p:extLst>
      <p:ext uri="{BB962C8B-B14F-4D97-AF65-F5344CB8AC3E}">
        <p14:creationId xmlns:p14="http://schemas.microsoft.com/office/powerpoint/2010/main" val="14192766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9B3773-B3E4-5D20-A62A-DF21087D6DB9}"/>
              </a:ext>
            </a:extLst>
          </p:cNvPr>
          <p:cNvSpPr>
            <a:spLocks noGrp="1"/>
          </p:cNvSpPr>
          <p:nvPr>
            <p:ph type="title"/>
          </p:nvPr>
        </p:nvSpPr>
        <p:spPr/>
        <p:txBody>
          <a:bodyPr>
            <a:normAutofit/>
          </a:bodyPr>
          <a:lstStyle/>
          <a:p>
            <a:pPr algn="ctr"/>
            <a:r>
              <a:rPr lang="fr-FR" sz="4000" b="1" dirty="0"/>
              <a:t>Quatrième partie : Script Python de test de l’API</a:t>
            </a:r>
          </a:p>
        </p:txBody>
      </p:sp>
      <p:pic>
        <p:nvPicPr>
          <p:cNvPr id="6" name="Espace réservé du contenu 5">
            <a:extLst>
              <a:ext uri="{FF2B5EF4-FFF2-40B4-BE49-F238E27FC236}">
                <a16:creationId xmlns:a16="http://schemas.microsoft.com/office/drawing/2014/main" id="{2D6D5194-65A8-EF4B-0922-4155513ABA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8267" y="1513848"/>
            <a:ext cx="7755465" cy="51609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Espace réservé du pied de page 2">
            <a:extLst>
              <a:ext uri="{FF2B5EF4-FFF2-40B4-BE49-F238E27FC236}">
                <a16:creationId xmlns:a16="http://schemas.microsoft.com/office/drawing/2014/main" id="{DDA91DBB-26BB-A7B7-5D50-3CA7BD6B81F2}"/>
              </a:ext>
            </a:extLst>
          </p:cNvPr>
          <p:cNvSpPr>
            <a:spLocks noGrp="1"/>
          </p:cNvSpPr>
          <p:nvPr>
            <p:ph type="ftr" sz="quarter" idx="11"/>
          </p:nvPr>
        </p:nvSpPr>
        <p:spPr>
          <a:xfrm>
            <a:off x="838199" y="6356350"/>
            <a:ext cx="1553424" cy="365125"/>
          </a:xfrm>
        </p:spPr>
        <p:txBody>
          <a:bodyPr/>
          <a:lstStyle/>
          <a:p>
            <a:r>
              <a:rPr lang="fr-FR" b="1" dirty="0">
                <a:solidFill>
                  <a:schemeClr val="tx1">
                    <a:lumMod val="95000"/>
                    <a:lumOff val="5000"/>
                  </a:schemeClr>
                </a:solidFill>
              </a:rPr>
              <a:t>TIDIANE Barry</a:t>
            </a:r>
          </a:p>
        </p:txBody>
      </p:sp>
      <p:sp>
        <p:nvSpPr>
          <p:cNvPr id="4" name="Espace réservé du numéro de diapositive 3">
            <a:extLst>
              <a:ext uri="{FF2B5EF4-FFF2-40B4-BE49-F238E27FC236}">
                <a16:creationId xmlns:a16="http://schemas.microsoft.com/office/drawing/2014/main" id="{470CE2F8-716C-751D-451E-645EC1AF9AD5}"/>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t>26</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8254844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1C0E7B-204E-C7FF-52EB-DCBDB21DD72B}"/>
              </a:ext>
            </a:extLst>
          </p:cNvPr>
          <p:cNvSpPr>
            <a:spLocks noGrp="1"/>
          </p:cNvSpPr>
          <p:nvPr>
            <p:ph type="title"/>
          </p:nvPr>
        </p:nvSpPr>
        <p:spPr>
          <a:xfrm>
            <a:off x="1629625" y="84468"/>
            <a:ext cx="9098732" cy="757504"/>
          </a:xfrm>
        </p:spPr>
        <p:txBody>
          <a:bodyPr>
            <a:noAutofit/>
          </a:bodyPr>
          <a:lstStyle/>
          <a:p>
            <a:pPr algn="ctr"/>
            <a:r>
              <a:rPr lang="fr-FR" sz="3200" b="1" dirty="0"/>
              <a:t>Une fonction qui extrait les données de l'API et d'écrire ces informations dans un fichier CSV</a:t>
            </a:r>
          </a:p>
        </p:txBody>
      </p:sp>
      <p:sp>
        <p:nvSpPr>
          <p:cNvPr id="3" name="Espace réservé du texte 2">
            <a:extLst>
              <a:ext uri="{FF2B5EF4-FFF2-40B4-BE49-F238E27FC236}">
                <a16:creationId xmlns:a16="http://schemas.microsoft.com/office/drawing/2014/main" id="{35288398-D5E5-E629-C17A-A46959B8FFD9}"/>
              </a:ext>
            </a:extLst>
          </p:cNvPr>
          <p:cNvSpPr>
            <a:spLocks noGrp="1"/>
          </p:cNvSpPr>
          <p:nvPr>
            <p:ph type="body" idx="1"/>
          </p:nvPr>
        </p:nvSpPr>
        <p:spPr>
          <a:xfrm>
            <a:off x="1202815" y="963429"/>
            <a:ext cx="4349844" cy="319653"/>
          </a:xfrm>
        </p:spPr>
        <p:txBody>
          <a:bodyPr>
            <a:normAutofit lnSpcReduction="10000"/>
          </a:bodyPr>
          <a:lstStyle/>
          <a:p>
            <a:pPr algn="ctr"/>
            <a:r>
              <a:rPr lang="fr-FR" sz="1800" dirty="0"/>
              <a:t>Première de la fonction</a:t>
            </a:r>
          </a:p>
        </p:txBody>
      </p:sp>
      <p:pic>
        <p:nvPicPr>
          <p:cNvPr id="8" name="Espace réservé du contenu 7">
            <a:extLst>
              <a:ext uri="{FF2B5EF4-FFF2-40B4-BE49-F238E27FC236}">
                <a16:creationId xmlns:a16="http://schemas.microsoft.com/office/drawing/2014/main" id="{7B4ED285-4433-197E-035D-54BFB2D789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46176" y="1283082"/>
            <a:ext cx="4973135" cy="5490452"/>
          </a:xfrm>
        </p:spPr>
      </p:pic>
      <p:sp>
        <p:nvSpPr>
          <p:cNvPr id="5" name="Espace réservé du texte 4">
            <a:extLst>
              <a:ext uri="{FF2B5EF4-FFF2-40B4-BE49-F238E27FC236}">
                <a16:creationId xmlns:a16="http://schemas.microsoft.com/office/drawing/2014/main" id="{628F9C14-A670-8134-7D6E-42C4AE18B55C}"/>
              </a:ext>
            </a:extLst>
          </p:cNvPr>
          <p:cNvSpPr>
            <a:spLocks noGrp="1"/>
          </p:cNvSpPr>
          <p:nvPr>
            <p:ph type="body" sz="quarter" idx="3"/>
          </p:nvPr>
        </p:nvSpPr>
        <p:spPr>
          <a:xfrm>
            <a:off x="6928257" y="965173"/>
            <a:ext cx="4849330" cy="319653"/>
          </a:xfrm>
        </p:spPr>
        <p:txBody>
          <a:bodyPr>
            <a:normAutofit lnSpcReduction="10000"/>
          </a:bodyPr>
          <a:lstStyle/>
          <a:p>
            <a:pPr algn="ctr"/>
            <a:r>
              <a:rPr lang="fr-FR" sz="1800" dirty="0"/>
              <a:t>Deuxième de la fonction</a:t>
            </a:r>
          </a:p>
        </p:txBody>
      </p:sp>
      <p:pic>
        <p:nvPicPr>
          <p:cNvPr id="10" name="Espace réservé du contenu 9">
            <a:extLst>
              <a:ext uri="{FF2B5EF4-FFF2-40B4-BE49-F238E27FC236}">
                <a16:creationId xmlns:a16="http://schemas.microsoft.com/office/drawing/2014/main" id="{18F4EA13-0A39-CECA-4F32-736E4BF3D334}"/>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524804" y="2145672"/>
            <a:ext cx="5169043" cy="3397832"/>
          </a:xfrm>
        </p:spPr>
      </p:pic>
      <p:sp>
        <p:nvSpPr>
          <p:cNvPr id="4" name="Espace réservé du pied de page 3">
            <a:extLst>
              <a:ext uri="{FF2B5EF4-FFF2-40B4-BE49-F238E27FC236}">
                <a16:creationId xmlns:a16="http://schemas.microsoft.com/office/drawing/2014/main" id="{BEF7B56D-68AF-3E7E-D6D6-928624E3FE92}"/>
              </a:ext>
            </a:extLst>
          </p:cNvPr>
          <p:cNvSpPr>
            <a:spLocks noGrp="1"/>
          </p:cNvSpPr>
          <p:nvPr>
            <p:ph type="ftr" sz="quarter" idx="11"/>
          </p:nvPr>
        </p:nvSpPr>
        <p:spPr>
          <a:xfrm>
            <a:off x="-12887" y="6356349"/>
            <a:ext cx="1225143" cy="365125"/>
          </a:xfrm>
        </p:spPr>
        <p:txBody>
          <a:bodyPr/>
          <a:lstStyle/>
          <a:p>
            <a:r>
              <a:rPr lang="fr-FR" b="1" dirty="0">
                <a:solidFill>
                  <a:schemeClr val="tx1">
                    <a:lumMod val="95000"/>
                    <a:lumOff val="5000"/>
                  </a:schemeClr>
                </a:solidFill>
              </a:rPr>
              <a:t>TIDIANE Barry</a:t>
            </a:r>
          </a:p>
        </p:txBody>
      </p:sp>
      <p:sp>
        <p:nvSpPr>
          <p:cNvPr id="6" name="Espace réservé du numéro de diapositive 5">
            <a:extLst>
              <a:ext uri="{FF2B5EF4-FFF2-40B4-BE49-F238E27FC236}">
                <a16:creationId xmlns:a16="http://schemas.microsoft.com/office/drawing/2014/main" id="{234DF6FA-9D4D-29DB-B0BE-52F5F02437D6}"/>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t>27</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9020186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C23EFC-7662-DD71-C8CA-0C50B9D11E15}"/>
              </a:ext>
            </a:extLst>
          </p:cNvPr>
          <p:cNvSpPr>
            <a:spLocks noGrp="1"/>
          </p:cNvSpPr>
          <p:nvPr>
            <p:ph type="title"/>
          </p:nvPr>
        </p:nvSpPr>
        <p:spPr>
          <a:xfrm>
            <a:off x="1330859" y="457200"/>
            <a:ext cx="3441167" cy="783125"/>
          </a:xfrm>
        </p:spPr>
        <p:txBody>
          <a:bodyPr/>
          <a:lstStyle/>
          <a:p>
            <a:r>
              <a:rPr lang="fr-FR" sz="3200" b="1" dirty="0"/>
              <a:t>Les normes RGPD</a:t>
            </a:r>
            <a:endParaRPr lang="fr-FR" dirty="0"/>
          </a:p>
        </p:txBody>
      </p:sp>
      <p:sp>
        <p:nvSpPr>
          <p:cNvPr id="4" name="Espace réservé du texte 3">
            <a:extLst>
              <a:ext uri="{FF2B5EF4-FFF2-40B4-BE49-F238E27FC236}">
                <a16:creationId xmlns:a16="http://schemas.microsoft.com/office/drawing/2014/main" id="{339AEFD6-74B4-529E-6EF1-09D3F80AFEAC}"/>
              </a:ext>
            </a:extLst>
          </p:cNvPr>
          <p:cNvSpPr>
            <a:spLocks noGrp="1"/>
          </p:cNvSpPr>
          <p:nvPr>
            <p:ph type="body" sz="half" idx="2"/>
          </p:nvPr>
        </p:nvSpPr>
        <p:spPr>
          <a:xfrm>
            <a:off x="836612" y="2293922"/>
            <a:ext cx="4047748" cy="2270156"/>
          </a:xfrm>
        </p:spPr>
        <p:txBody>
          <a:bodyPr/>
          <a:lstStyle/>
          <a:p>
            <a:pPr marL="285750" indent="-285750">
              <a:buFont typeface="Wingdings" panose="05000000000000000000" pitchFamily="2" charset="2"/>
              <a:buChar char="Ø"/>
            </a:pPr>
            <a:r>
              <a:rPr lang="fr-FR" dirty="0"/>
              <a:t>Principe de licéité, loyauté et transparence </a:t>
            </a:r>
          </a:p>
          <a:p>
            <a:pPr marL="285750" indent="-285750">
              <a:buFont typeface="Wingdings" panose="05000000000000000000" pitchFamily="2" charset="2"/>
              <a:buChar char="Ø"/>
            </a:pPr>
            <a:r>
              <a:rPr lang="fr-FR" dirty="0"/>
              <a:t>Principe de limitation des finalités </a:t>
            </a:r>
          </a:p>
          <a:p>
            <a:pPr marL="285750" indent="-285750">
              <a:buFont typeface="Wingdings" panose="05000000000000000000" pitchFamily="2" charset="2"/>
              <a:buChar char="Ø"/>
            </a:pPr>
            <a:r>
              <a:rPr lang="fr-FR" dirty="0"/>
              <a:t>Principe de minimisation des données </a:t>
            </a:r>
          </a:p>
          <a:p>
            <a:pPr marL="285750" indent="-285750">
              <a:buFont typeface="Wingdings" panose="05000000000000000000" pitchFamily="2" charset="2"/>
              <a:buChar char="Ø"/>
            </a:pPr>
            <a:r>
              <a:rPr lang="fr-FR" dirty="0"/>
              <a:t>Principe d'exactitude </a:t>
            </a:r>
          </a:p>
          <a:p>
            <a:pPr marL="285750" indent="-285750">
              <a:buFont typeface="Wingdings" panose="05000000000000000000" pitchFamily="2" charset="2"/>
              <a:buChar char="Ø"/>
            </a:pPr>
            <a:r>
              <a:rPr lang="fr-FR" dirty="0"/>
              <a:t>Principe de limitation de la conservation</a:t>
            </a:r>
          </a:p>
          <a:p>
            <a:pPr marL="285750" indent="-285750">
              <a:buFont typeface="Wingdings" panose="05000000000000000000" pitchFamily="2" charset="2"/>
              <a:buChar char="Ø"/>
            </a:pPr>
            <a:r>
              <a:rPr lang="fr-FR" dirty="0"/>
              <a:t>Principe d'intégrité et de confidentialité</a:t>
            </a:r>
          </a:p>
          <a:p>
            <a:pPr marL="285750" indent="-285750">
              <a:buFont typeface="Wingdings" panose="05000000000000000000" pitchFamily="2" charset="2"/>
              <a:buChar char="Ø"/>
            </a:pPr>
            <a:endParaRPr lang="fr-FR" dirty="0"/>
          </a:p>
        </p:txBody>
      </p:sp>
      <p:pic>
        <p:nvPicPr>
          <p:cNvPr id="10" name="Espace réservé pour une image  9">
            <a:extLst>
              <a:ext uri="{FF2B5EF4-FFF2-40B4-BE49-F238E27FC236}">
                <a16:creationId xmlns:a16="http://schemas.microsoft.com/office/drawing/2014/main" id="{DD564AC1-BA77-2B3B-A3C6-A3D4B011623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17" r="7817"/>
          <a:stretch>
            <a:fillRect/>
          </a:stretch>
        </p:blipFill>
        <p:spPr/>
      </p:pic>
      <p:sp>
        <p:nvSpPr>
          <p:cNvPr id="3" name="Espace réservé du pied de page 2">
            <a:extLst>
              <a:ext uri="{FF2B5EF4-FFF2-40B4-BE49-F238E27FC236}">
                <a16:creationId xmlns:a16="http://schemas.microsoft.com/office/drawing/2014/main" id="{222D74D2-800C-04A4-DC77-48DBBD4222FD}"/>
              </a:ext>
            </a:extLst>
          </p:cNvPr>
          <p:cNvSpPr>
            <a:spLocks noGrp="1"/>
          </p:cNvSpPr>
          <p:nvPr>
            <p:ph type="ftr" sz="quarter" idx="11"/>
          </p:nvPr>
        </p:nvSpPr>
        <p:spPr>
          <a:xfrm>
            <a:off x="836612" y="6330007"/>
            <a:ext cx="1471943" cy="365125"/>
          </a:xfrm>
        </p:spPr>
        <p:txBody>
          <a:bodyPr/>
          <a:lstStyle/>
          <a:p>
            <a:r>
              <a:rPr lang="fr-FR" b="1" dirty="0">
                <a:solidFill>
                  <a:schemeClr val="tx1">
                    <a:lumMod val="95000"/>
                    <a:lumOff val="5000"/>
                  </a:schemeClr>
                </a:solidFill>
              </a:rPr>
              <a:t>TIDIANE Barry</a:t>
            </a:r>
          </a:p>
        </p:txBody>
      </p:sp>
      <p:sp>
        <p:nvSpPr>
          <p:cNvPr id="5" name="Espace réservé du numéro de diapositive 4">
            <a:extLst>
              <a:ext uri="{FF2B5EF4-FFF2-40B4-BE49-F238E27FC236}">
                <a16:creationId xmlns:a16="http://schemas.microsoft.com/office/drawing/2014/main" id="{41154585-1DF0-5D94-B242-55DF5C5979AC}"/>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t>28</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246779099"/>
      </p:ext>
    </p:extLst>
  </p:cSld>
  <p:clrMapOvr>
    <a:masterClrMapping/>
  </p:clrMapOvr>
  <p:transition spd="slow">
    <p:push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592A04-41C2-8885-94E9-0E9EF8D70178}"/>
              </a:ext>
            </a:extLst>
          </p:cNvPr>
          <p:cNvSpPr>
            <a:spLocks noGrp="1"/>
          </p:cNvSpPr>
          <p:nvPr>
            <p:ph type="title"/>
          </p:nvPr>
        </p:nvSpPr>
        <p:spPr/>
        <p:txBody>
          <a:bodyPr>
            <a:normAutofit/>
          </a:bodyPr>
          <a:lstStyle/>
          <a:p>
            <a:pPr algn="ctr"/>
            <a:r>
              <a:rPr lang="fr-FR" sz="4000" b="1" dirty="0"/>
              <a:t>Conclusion</a:t>
            </a:r>
          </a:p>
        </p:txBody>
      </p:sp>
      <p:sp>
        <p:nvSpPr>
          <p:cNvPr id="3" name="ZoneTexte 2">
            <a:extLst>
              <a:ext uri="{FF2B5EF4-FFF2-40B4-BE49-F238E27FC236}">
                <a16:creationId xmlns:a16="http://schemas.microsoft.com/office/drawing/2014/main" id="{A107FA14-24F9-30D4-11B0-866D7C73FFA5}"/>
              </a:ext>
            </a:extLst>
          </p:cNvPr>
          <p:cNvSpPr txBox="1"/>
          <p:nvPr/>
        </p:nvSpPr>
        <p:spPr>
          <a:xfrm>
            <a:off x="900684" y="2163778"/>
            <a:ext cx="10453116" cy="2431435"/>
          </a:xfrm>
          <a:prstGeom prst="rect">
            <a:avLst/>
          </a:prstGeom>
          <a:noFill/>
        </p:spPr>
        <p:txBody>
          <a:bodyPr wrap="square" rtlCol="0">
            <a:spAutoFit/>
          </a:bodyPr>
          <a:lstStyle/>
          <a:p>
            <a:r>
              <a:rPr lang="fr-FR" sz="1600" dirty="0"/>
              <a:t>Notre étude de faisabilité a révélé que le moteur de classification d'articles, basé sur les descriptions et les images, est viable</a:t>
            </a:r>
          </a:p>
          <a:p>
            <a:endParaRPr lang="fr-FR" dirty="0"/>
          </a:p>
          <a:p>
            <a:r>
              <a:rPr lang="fr-FR" sz="1600" dirty="0"/>
              <a:t>Traitement textuel : Meilleure performance avec TF-IDF et Universal Sentence Encoder</a:t>
            </a:r>
          </a:p>
          <a:p>
            <a:endParaRPr lang="fr-FR" dirty="0"/>
          </a:p>
          <a:p>
            <a:r>
              <a:rPr lang="fr-FR" sz="1600" dirty="0"/>
              <a:t>Traitement d'image : CNN Transfer Learning surpasse la méthode SIFT</a:t>
            </a:r>
          </a:p>
          <a:p>
            <a:endParaRPr lang="fr-FR" dirty="0"/>
          </a:p>
          <a:p>
            <a:r>
              <a:rPr lang="fr-FR" sz="1600" dirty="0"/>
              <a:t>Classification supervisée : Résultats très satisfaisants, confirmant la faisabilité du projet</a:t>
            </a:r>
          </a:p>
          <a:p>
            <a:endParaRPr lang="fr-FR" dirty="0"/>
          </a:p>
          <a:p>
            <a:r>
              <a:rPr lang="fr-FR" sz="1600" dirty="0"/>
              <a:t>Future exploration : Intégrer les informations textuelles et visuelles pour une meilleure performance de classification</a:t>
            </a:r>
          </a:p>
        </p:txBody>
      </p:sp>
      <p:sp>
        <p:nvSpPr>
          <p:cNvPr id="4" name="Espace réservé du pied de page 3">
            <a:extLst>
              <a:ext uri="{FF2B5EF4-FFF2-40B4-BE49-F238E27FC236}">
                <a16:creationId xmlns:a16="http://schemas.microsoft.com/office/drawing/2014/main" id="{1DAE6E15-DC2A-CA89-AB71-0FE13CEA07E3}"/>
              </a:ext>
            </a:extLst>
          </p:cNvPr>
          <p:cNvSpPr>
            <a:spLocks noGrp="1"/>
          </p:cNvSpPr>
          <p:nvPr>
            <p:ph type="ftr" sz="quarter" idx="11"/>
          </p:nvPr>
        </p:nvSpPr>
        <p:spPr>
          <a:xfrm>
            <a:off x="838200" y="6356350"/>
            <a:ext cx="2057400" cy="365125"/>
          </a:xfrm>
        </p:spPr>
        <p:txBody>
          <a:bodyPr/>
          <a:lstStyle/>
          <a:p>
            <a:r>
              <a:rPr lang="fr-FR" b="1" dirty="0">
                <a:solidFill>
                  <a:schemeClr val="tx1">
                    <a:lumMod val="95000"/>
                    <a:lumOff val="5000"/>
                  </a:schemeClr>
                </a:solidFill>
              </a:rPr>
              <a:t>TIDIANE Barry</a:t>
            </a:r>
          </a:p>
        </p:txBody>
      </p:sp>
      <p:sp>
        <p:nvSpPr>
          <p:cNvPr id="5" name="Espace réservé du numéro de diapositive 4">
            <a:extLst>
              <a:ext uri="{FF2B5EF4-FFF2-40B4-BE49-F238E27FC236}">
                <a16:creationId xmlns:a16="http://schemas.microsoft.com/office/drawing/2014/main" id="{B10310A7-E263-21B2-18AF-48975CA3F9A8}"/>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t>29</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712395442"/>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C712A4-B1F7-66A2-D536-1544CDC1F1EC}"/>
              </a:ext>
            </a:extLst>
          </p:cNvPr>
          <p:cNvSpPr>
            <a:spLocks noGrp="1"/>
          </p:cNvSpPr>
          <p:nvPr>
            <p:ph type="title"/>
          </p:nvPr>
        </p:nvSpPr>
        <p:spPr/>
        <p:txBody>
          <a:bodyPr>
            <a:normAutofit/>
          </a:bodyPr>
          <a:lstStyle/>
          <a:p>
            <a:pPr algn="ctr"/>
            <a:r>
              <a:rPr lang="fr-FR" sz="4000" dirty="0">
                <a:solidFill>
                  <a:srgbClr val="271A38"/>
                </a:solidFill>
                <a:latin typeface="Inter"/>
              </a:rPr>
              <a:t>P</a:t>
            </a:r>
            <a:r>
              <a:rPr lang="fr-FR" sz="4000" b="0" i="0" dirty="0">
                <a:solidFill>
                  <a:srgbClr val="271A38"/>
                </a:solidFill>
                <a:effectLst/>
                <a:latin typeface="Inter"/>
              </a:rPr>
              <a:t>résentation du jeu de données</a:t>
            </a:r>
            <a:endParaRPr lang="fr-FR" sz="4000" dirty="0"/>
          </a:p>
        </p:txBody>
      </p:sp>
      <p:sp>
        <p:nvSpPr>
          <p:cNvPr id="3" name="Espace réservé du texte 2">
            <a:extLst>
              <a:ext uri="{FF2B5EF4-FFF2-40B4-BE49-F238E27FC236}">
                <a16:creationId xmlns:a16="http://schemas.microsoft.com/office/drawing/2014/main" id="{E6FCA897-BBBD-2E0C-6A1C-44A8A9228733}"/>
              </a:ext>
            </a:extLst>
          </p:cNvPr>
          <p:cNvSpPr>
            <a:spLocks noGrp="1"/>
          </p:cNvSpPr>
          <p:nvPr>
            <p:ph type="body" idx="1"/>
          </p:nvPr>
        </p:nvSpPr>
        <p:spPr>
          <a:xfrm>
            <a:off x="1642532" y="1677459"/>
            <a:ext cx="3381375" cy="452437"/>
          </a:xfrm>
        </p:spPr>
        <p:txBody>
          <a:bodyPr/>
          <a:lstStyle/>
          <a:p>
            <a:pPr algn="ctr"/>
            <a:r>
              <a:rPr lang="fr-FR" dirty="0"/>
              <a:t>Résumé de nos données</a:t>
            </a:r>
          </a:p>
        </p:txBody>
      </p:sp>
      <p:pic>
        <p:nvPicPr>
          <p:cNvPr id="8" name="Espace réservé du contenu 7">
            <a:extLst>
              <a:ext uri="{FF2B5EF4-FFF2-40B4-BE49-F238E27FC236}">
                <a16:creationId xmlns:a16="http://schemas.microsoft.com/office/drawing/2014/main" id="{EED4890F-CBAA-2778-550E-4998B1153A1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567594" y="2286000"/>
            <a:ext cx="3922296" cy="3903663"/>
          </a:xfrm>
        </p:spPr>
      </p:pic>
      <p:sp>
        <p:nvSpPr>
          <p:cNvPr id="5" name="Espace réservé du texte 4">
            <a:extLst>
              <a:ext uri="{FF2B5EF4-FFF2-40B4-BE49-F238E27FC236}">
                <a16:creationId xmlns:a16="http://schemas.microsoft.com/office/drawing/2014/main" id="{4377564E-5217-7B7D-5CF9-412720837DEB}"/>
              </a:ext>
            </a:extLst>
          </p:cNvPr>
          <p:cNvSpPr>
            <a:spLocks noGrp="1"/>
          </p:cNvSpPr>
          <p:nvPr>
            <p:ph type="body" sz="quarter" idx="3"/>
          </p:nvPr>
        </p:nvSpPr>
        <p:spPr>
          <a:xfrm>
            <a:off x="6256866" y="1681163"/>
            <a:ext cx="5098521" cy="452437"/>
          </a:xfrm>
        </p:spPr>
        <p:txBody>
          <a:bodyPr/>
          <a:lstStyle/>
          <a:p>
            <a:pPr algn="ctr"/>
            <a:r>
              <a:rPr lang="fr-FR" dirty="0"/>
              <a:t>Variables utilisées</a:t>
            </a:r>
          </a:p>
        </p:txBody>
      </p:sp>
      <p:pic>
        <p:nvPicPr>
          <p:cNvPr id="10" name="Espace réservé du contenu 9">
            <a:extLst>
              <a:ext uri="{FF2B5EF4-FFF2-40B4-BE49-F238E27FC236}">
                <a16:creationId xmlns:a16="http://schemas.microsoft.com/office/drawing/2014/main" id="{F3B54CF5-A5C5-72C1-78EB-11B567E4BF8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856941" y="2286000"/>
            <a:ext cx="5718580" cy="1835301"/>
          </a:xfrm>
        </p:spPr>
      </p:pic>
      <p:pic>
        <p:nvPicPr>
          <p:cNvPr id="12" name="Image 11">
            <a:extLst>
              <a:ext uri="{FF2B5EF4-FFF2-40B4-BE49-F238E27FC236}">
                <a16:creationId xmlns:a16="http://schemas.microsoft.com/office/drawing/2014/main" id="{0F2CEBAD-A484-A6A5-3D84-F1B383A097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5901" y="4716613"/>
            <a:ext cx="3600450" cy="1104900"/>
          </a:xfrm>
          <a:prstGeom prst="rect">
            <a:avLst/>
          </a:prstGeom>
        </p:spPr>
      </p:pic>
      <p:sp>
        <p:nvSpPr>
          <p:cNvPr id="4" name="Espace réservé du pied de page 3">
            <a:extLst>
              <a:ext uri="{FF2B5EF4-FFF2-40B4-BE49-F238E27FC236}">
                <a16:creationId xmlns:a16="http://schemas.microsoft.com/office/drawing/2014/main" id="{F2029DB9-F905-B517-92CC-60073FE71F81}"/>
              </a:ext>
            </a:extLst>
          </p:cNvPr>
          <p:cNvSpPr>
            <a:spLocks noGrp="1"/>
          </p:cNvSpPr>
          <p:nvPr>
            <p:ph type="ftr" sz="quarter" idx="11"/>
          </p:nvPr>
        </p:nvSpPr>
        <p:spPr>
          <a:xfrm>
            <a:off x="588474" y="6356350"/>
            <a:ext cx="1462889" cy="365125"/>
          </a:xfrm>
        </p:spPr>
        <p:txBody>
          <a:bodyPr/>
          <a:lstStyle/>
          <a:p>
            <a:r>
              <a:rPr lang="fr-FR" b="1" dirty="0">
                <a:solidFill>
                  <a:schemeClr val="tx1">
                    <a:lumMod val="95000"/>
                    <a:lumOff val="5000"/>
                  </a:schemeClr>
                </a:solidFill>
              </a:rPr>
              <a:t>TIDIANE Barry</a:t>
            </a:r>
          </a:p>
        </p:txBody>
      </p:sp>
      <p:sp>
        <p:nvSpPr>
          <p:cNvPr id="6" name="Espace réservé du numéro de diapositive 5">
            <a:extLst>
              <a:ext uri="{FF2B5EF4-FFF2-40B4-BE49-F238E27FC236}">
                <a16:creationId xmlns:a16="http://schemas.microsoft.com/office/drawing/2014/main" id="{FB5A8645-2D51-3643-7FEA-095F90889DE8}"/>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t>3</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3425208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DEE5333-8A94-36A5-DB7A-DF175C8BAFFE}"/>
              </a:ext>
            </a:extLst>
          </p:cNvPr>
          <p:cNvSpPr txBox="1"/>
          <p:nvPr/>
        </p:nvSpPr>
        <p:spPr>
          <a:xfrm>
            <a:off x="2224513" y="5527159"/>
            <a:ext cx="7879154" cy="338554"/>
          </a:xfrm>
          <a:prstGeom prst="rect">
            <a:avLst/>
          </a:prstGeom>
          <a:noFill/>
        </p:spPr>
        <p:txBody>
          <a:bodyPr wrap="square">
            <a:spAutoFit/>
          </a:bodyPr>
          <a:lstStyle/>
          <a:p>
            <a:r>
              <a:rPr lang="fr-FR" sz="1600" dirty="0"/>
              <a:t>https://rtavenar.github.io/poly_python/content/api.html</a:t>
            </a:r>
          </a:p>
        </p:txBody>
      </p:sp>
      <p:sp>
        <p:nvSpPr>
          <p:cNvPr id="4" name="ZoneTexte 3">
            <a:extLst>
              <a:ext uri="{FF2B5EF4-FFF2-40B4-BE49-F238E27FC236}">
                <a16:creationId xmlns:a16="http://schemas.microsoft.com/office/drawing/2014/main" id="{27E5BA9B-12BD-8DEF-404F-54DBD384433A}"/>
              </a:ext>
            </a:extLst>
          </p:cNvPr>
          <p:cNvSpPr txBox="1"/>
          <p:nvPr/>
        </p:nvSpPr>
        <p:spPr>
          <a:xfrm>
            <a:off x="2224513" y="2363827"/>
            <a:ext cx="8575894" cy="338554"/>
          </a:xfrm>
          <a:prstGeom prst="rect">
            <a:avLst/>
          </a:prstGeom>
          <a:noFill/>
        </p:spPr>
        <p:txBody>
          <a:bodyPr wrap="square">
            <a:spAutoFit/>
          </a:bodyPr>
          <a:lstStyle/>
          <a:p>
            <a:r>
              <a:rPr lang="fr-FR" sz="1600" dirty="0"/>
              <a:t>https://scikit-learn.org/stable/modules/generated/sklearn.cluster.MiniBatchKMeans.html</a:t>
            </a:r>
          </a:p>
        </p:txBody>
      </p:sp>
      <p:sp>
        <p:nvSpPr>
          <p:cNvPr id="6" name="ZoneTexte 5">
            <a:extLst>
              <a:ext uri="{FF2B5EF4-FFF2-40B4-BE49-F238E27FC236}">
                <a16:creationId xmlns:a16="http://schemas.microsoft.com/office/drawing/2014/main" id="{46354A47-F7EA-41F3-14C9-A45BF10BA5FE}"/>
              </a:ext>
            </a:extLst>
          </p:cNvPr>
          <p:cNvSpPr txBox="1"/>
          <p:nvPr/>
        </p:nvSpPr>
        <p:spPr>
          <a:xfrm>
            <a:off x="2224513" y="2731539"/>
            <a:ext cx="8021371" cy="584775"/>
          </a:xfrm>
          <a:prstGeom prst="rect">
            <a:avLst/>
          </a:prstGeom>
          <a:noFill/>
        </p:spPr>
        <p:txBody>
          <a:bodyPr wrap="square">
            <a:spAutoFit/>
          </a:bodyPr>
          <a:lstStyle/>
          <a:p>
            <a:r>
              <a:rPr lang="fr-FR" sz="1600" dirty="0"/>
              <a:t>https://medium.com/nerd-for-tech/image-classification-using-transfer-learning-vgg-16-2dc2221be34c</a:t>
            </a:r>
          </a:p>
        </p:txBody>
      </p:sp>
      <p:sp>
        <p:nvSpPr>
          <p:cNvPr id="8" name="ZoneTexte 7">
            <a:extLst>
              <a:ext uri="{FF2B5EF4-FFF2-40B4-BE49-F238E27FC236}">
                <a16:creationId xmlns:a16="http://schemas.microsoft.com/office/drawing/2014/main" id="{63C356D9-B914-16A1-3A90-9433E7F91B41}"/>
              </a:ext>
            </a:extLst>
          </p:cNvPr>
          <p:cNvSpPr txBox="1"/>
          <p:nvPr/>
        </p:nvSpPr>
        <p:spPr>
          <a:xfrm>
            <a:off x="2224513" y="1633883"/>
            <a:ext cx="7444588" cy="338554"/>
          </a:xfrm>
          <a:prstGeom prst="rect">
            <a:avLst/>
          </a:prstGeom>
          <a:noFill/>
        </p:spPr>
        <p:txBody>
          <a:bodyPr wrap="square">
            <a:spAutoFit/>
          </a:bodyPr>
          <a:lstStyle/>
          <a:p>
            <a:r>
              <a:rPr lang="fr-FR" sz="1600" dirty="0"/>
              <a:t>https://code.tutsplus.com/fr/introducing-the-natural-language-toolkit-nltk--cms-28620t</a:t>
            </a:r>
          </a:p>
        </p:txBody>
      </p:sp>
      <p:sp>
        <p:nvSpPr>
          <p:cNvPr id="10" name="ZoneTexte 9">
            <a:extLst>
              <a:ext uri="{FF2B5EF4-FFF2-40B4-BE49-F238E27FC236}">
                <a16:creationId xmlns:a16="http://schemas.microsoft.com/office/drawing/2014/main" id="{4E7358F0-9850-0D6C-2122-DD10E0D1A681}"/>
              </a:ext>
            </a:extLst>
          </p:cNvPr>
          <p:cNvSpPr txBox="1"/>
          <p:nvPr/>
        </p:nvSpPr>
        <p:spPr>
          <a:xfrm>
            <a:off x="2224513" y="1998855"/>
            <a:ext cx="6801415" cy="338554"/>
          </a:xfrm>
          <a:prstGeom prst="rect">
            <a:avLst/>
          </a:prstGeom>
          <a:noFill/>
        </p:spPr>
        <p:txBody>
          <a:bodyPr wrap="square">
            <a:spAutoFit/>
          </a:bodyPr>
          <a:lstStyle/>
          <a:p>
            <a:r>
              <a:rPr lang="fr-FR" sz="1600" dirty="0"/>
              <a:t>https://huggingface.co/docs/transformers/index</a:t>
            </a:r>
          </a:p>
        </p:txBody>
      </p:sp>
      <p:sp>
        <p:nvSpPr>
          <p:cNvPr id="12" name="ZoneTexte 11">
            <a:extLst>
              <a:ext uri="{FF2B5EF4-FFF2-40B4-BE49-F238E27FC236}">
                <a16:creationId xmlns:a16="http://schemas.microsoft.com/office/drawing/2014/main" id="{DAAFABCF-9DC0-8F34-5AF3-1677DBC298E3}"/>
              </a:ext>
            </a:extLst>
          </p:cNvPr>
          <p:cNvSpPr txBox="1"/>
          <p:nvPr/>
        </p:nvSpPr>
        <p:spPr>
          <a:xfrm>
            <a:off x="1881612" y="95052"/>
            <a:ext cx="8428776" cy="1323439"/>
          </a:xfrm>
          <a:prstGeom prst="rect">
            <a:avLst/>
          </a:prstGeom>
          <a:noFill/>
        </p:spPr>
        <p:txBody>
          <a:bodyPr wrap="square">
            <a:spAutoFit/>
          </a:bodyPr>
          <a:lstStyle/>
          <a:p>
            <a:pPr algn="ctr"/>
            <a:r>
              <a:rPr lang="fr-FR" sz="4000" b="1" dirty="0">
                <a:latin typeface="+mj-lt"/>
                <a:ea typeface="+mj-ea"/>
                <a:cs typeface="+mj-cs"/>
              </a:rPr>
              <a:t>Quelques liens qui ont servi à la réalisation de ce projet</a:t>
            </a:r>
          </a:p>
        </p:txBody>
      </p:sp>
      <p:sp>
        <p:nvSpPr>
          <p:cNvPr id="14" name="ZoneTexte 13">
            <a:extLst>
              <a:ext uri="{FF2B5EF4-FFF2-40B4-BE49-F238E27FC236}">
                <a16:creationId xmlns:a16="http://schemas.microsoft.com/office/drawing/2014/main" id="{C9A55F1E-51AB-99D5-6237-7C33413D5893}"/>
              </a:ext>
            </a:extLst>
          </p:cNvPr>
          <p:cNvSpPr txBox="1"/>
          <p:nvPr/>
        </p:nvSpPr>
        <p:spPr>
          <a:xfrm>
            <a:off x="2224513" y="3339907"/>
            <a:ext cx="7517015" cy="338555"/>
          </a:xfrm>
          <a:prstGeom prst="rect">
            <a:avLst/>
          </a:prstGeom>
          <a:noFill/>
        </p:spPr>
        <p:txBody>
          <a:bodyPr wrap="square">
            <a:spAutoFit/>
          </a:bodyPr>
          <a:lstStyle/>
          <a:p>
            <a:r>
              <a:rPr lang="fr-FR" sz="1600" dirty="0"/>
              <a:t>https://huggingface.co/docs/transformers/model_doc/bert#transformers.TFBertModel</a:t>
            </a:r>
          </a:p>
        </p:txBody>
      </p:sp>
      <p:sp>
        <p:nvSpPr>
          <p:cNvPr id="16" name="ZoneTexte 15">
            <a:extLst>
              <a:ext uri="{FF2B5EF4-FFF2-40B4-BE49-F238E27FC236}">
                <a16:creationId xmlns:a16="http://schemas.microsoft.com/office/drawing/2014/main" id="{B5B46B96-5D11-F1D7-F9F0-5C6C9F42B784}"/>
              </a:ext>
            </a:extLst>
          </p:cNvPr>
          <p:cNvSpPr txBox="1"/>
          <p:nvPr/>
        </p:nvSpPr>
        <p:spPr>
          <a:xfrm>
            <a:off x="2224513" y="4310423"/>
            <a:ext cx="7815403" cy="584775"/>
          </a:xfrm>
          <a:prstGeom prst="rect">
            <a:avLst/>
          </a:prstGeom>
          <a:noFill/>
        </p:spPr>
        <p:txBody>
          <a:bodyPr wrap="square">
            <a:spAutoFit/>
          </a:bodyPr>
          <a:lstStyle/>
          <a:p>
            <a:r>
              <a:rPr lang="fr-FR" sz="1600" dirty="0"/>
              <a:t>https://machinelearningmastery.com/how-to-use-transfer-learning-when-developing-convolutional-neural-network-models/</a:t>
            </a:r>
          </a:p>
        </p:txBody>
      </p:sp>
      <p:sp>
        <p:nvSpPr>
          <p:cNvPr id="18" name="ZoneTexte 17">
            <a:extLst>
              <a:ext uri="{FF2B5EF4-FFF2-40B4-BE49-F238E27FC236}">
                <a16:creationId xmlns:a16="http://schemas.microsoft.com/office/drawing/2014/main" id="{9363C0E2-1D72-083A-B150-FD0A8EA7136A}"/>
              </a:ext>
            </a:extLst>
          </p:cNvPr>
          <p:cNvSpPr txBox="1"/>
          <p:nvPr/>
        </p:nvSpPr>
        <p:spPr>
          <a:xfrm>
            <a:off x="2224513" y="4918791"/>
            <a:ext cx="8176787" cy="584775"/>
          </a:xfrm>
          <a:prstGeom prst="rect">
            <a:avLst/>
          </a:prstGeom>
          <a:noFill/>
        </p:spPr>
        <p:txBody>
          <a:bodyPr wrap="square">
            <a:spAutoFit/>
          </a:bodyPr>
          <a:lstStyle/>
          <a:p>
            <a:r>
              <a:rPr lang="fr-FR" sz="1600" dirty="0"/>
              <a:t>https://scikit-learn.org/stable/modules/generated/sklearn.feature_extraction.text.CountVectorizer.html</a:t>
            </a:r>
          </a:p>
        </p:txBody>
      </p:sp>
      <p:sp>
        <p:nvSpPr>
          <p:cNvPr id="20" name="ZoneTexte 19">
            <a:extLst>
              <a:ext uri="{FF2B5EF4-FFF2-40B4-BE49-F238E27FC236}">
                <a16:creationId xmlns:a16="http://schemas.microsoft.com/office/drawing/2014/main" id="{8D7473EF-0DFD-AE55-5ACD-8FED067AD780}"/>
              </a:ext>
            </a:extLst>
          </p:cNvPr>
          <p:cNvSpPr txBox="1"/>
          <p:nvPr/>
        </p:nvSpPr>
        <p:spPr>
          <a:xfrm>
            <a:off x="2224513" y="3702055"/>
            <a:ext cx="6988331" cy="584775"/>
          </a:xfrm>
          <a:prstGeom prst="rect">
            <a:avLst/>
          </a:prstGeom>
          <a:noFill/>
        </p:spPr>
        <p:txBody>
          <a:bodyPr wrap="square">
            <a:spAutoFit/>
          </a:bodyPr>
          <a:lstStyle/>
          <a:p>
            <a:r>
              <a:rPr lang="fr-FR" sz="1600" dirty="0"/>
              <a:t>https://www.geeksforgeeks.org/word-embedding-using-universal-sentence-encoder-in-python/</a:t>
            </a:r>
          </a:p>
        </p:txBody>
      </p:sp>
      <p:sp>
        <p:nvSpPr>
          <p:cNvPr id="2" name="Espace réservé du pied de page 1">
            <a:extLst>
              <a:ext uri="{FF2B5EF4-FFF2-40B4-BE49-F238E27FC236}">
                <a16:creationId xmlns:a16="http://schemas.microsoft.com/office/drawing/2014/main" id="{00240B32-9993-3AA8-EC6D-01907BD9138D}"/>
              </a:ext>
            </a:extLst>
          </p:cNvPr>
          <p:cNvSpPr>
            <a:spLocks noGrp="1"/>
          </p:cNvSpPr>
          <p:nvPr>
            <p:ph type="ftr" sz="quarter" idx="11"/>
          </p:nvPr>
        </p:nvSpPr>
        <p:spPr>
          <a:xfrm>
            <a:off x="797838" y="6314877"/>
            <a:ext cx="1426675" cy="406598"/>
          </a:xfrm>
        </p:spPr>
        <p:txBody>
          <a:bodyPr/>
          <a:lstStyle/>
          <a:p>
            <a:r>
              <a:rPr lang="fr-FR" b="1" dirty="0">
                <a:solidFill>
                  <a:schemeClr val="tx1">
                    <a:lumMod val="95000"/>
                    <a:lumOff val="5000"/>
                  </a:schemeClr>
                </a:solidFill>
              </a:rPr>
              <a:t>TIDIANE Barry</a:t>
            </a:r>
          </a:p>
        </p:txBody>
      </p:sp>
      <p:sp>
        <p:nvSpPr>
          <p:cNvPr id="5" name="Espace réservé du numéro de diapositive 4">
            <a:extLst>
              <a:ext uri="{FF2B5EF4-FFF2-40B4-BE49-F238E27FC236}">
                <a16:creationId xmlns:a16="http://schemas.microsoft.com/office/drawing/2014/main" id="{0F6E0279-598E-03B8-4BC7-8EB205353517}"/>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t>30</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1840508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C72578-0C61-BC8F-DE87-41738FBA3844}"/>
              </a:ext>
            </a:extLst>
          </p:cNvPr>
          <p:cNvSpPr>
            <a:spLocks noGrp="1"/>
          </p:cNvSpPr>
          <p:nvPr>
            <p:ph type="title"/>
          </p:nvPr>
        </p:nvSpPr>
        <p:spPr>
          <a:xfrm>
            <a:off x="1239715" y="61693"/>
            <a:ext cx="9712569" cy="478937"/>
          </a:xfrm>
        </p:spPr>
        <p:txBody>
          <a:bodyPr>
            <a:normAutofit fontScale="90000"/>
          </a:bodyPr>
          <a:lstStyle/>
          <a:p>
            <a:pPr algn="ctr"/>
            <a:r>
              <a:rPr lang="fr-FR" sz="4000" dirty="0"/>
              <a:t>Sommaire</a:t>
            </a:r>
          </a:p>
        </p:txBody>
      </p:sp>
      <p:sp>
        <p:nvSpPr>
          <p:cNvPr id="4" name="ZoneTexte 3">
            <a:extLst>
              <a:ext uri="{FF2B5EF4-FFF2-40B4-BE49-F238E27FC236}">
                <a16:creationId xmlns:a16="http://schemas.microsoft.com/office/drawing/2014/main" id="{F4D983E2-8509-DD78-1595-A82509C962A0}"/>
              </a:ext>
            </a:extLst>
          </p:cNvPr>
          <p:cNvSpPr txBox="1"/>
          <p:nvPr/>
        </p:nvSpPr>
        <p:spPr>
          <a:xfrm>
            <a:off x="1238439" y="493607"/>
            <a:ext cx="10395264" cy="276999"/>
          </a:xfrm>
          <a:prstGeom prst="rect">
            <a:avLst/>
          </a:prstGeom>
          <a:noFill/>
        </p:spPr>
        <p:txBody>
          <a:bodyPr wrap="square">
            <a:spAutoFit/>
          </a:bodyPr>
          <a:lstStyle/>
          <a:p>
            <a:r>
              <a:rPr lang="fr-FR" sz="1200" dirty="0"/>
              <a:t>Introduction au Projet………………………………………………………………………………………………………………………………………………………………………………………………………………………….2</a:t>
            </a:r>
          </a:p>
        </p:txBody>
      </p:sp>
      <p:sp>
        <p:nvSpPr>
          <p:cNvPr id="6" name="ZoneTexte 5">
            <a:extLst>
              <a:ext uri="{FF2B5EF4-FFF2-40B4-BE49-F238E27FC236}">
                <a16:creationId xmlns:a16="http://schemas.microsoft.com/office/drawing/2014/main" id="{C1CD1D9A-53B0-5802-22FE-37216FF5B3E0}"/>
              </a:ext>
            </a:extLst>
          </p:cNvPr>
          <p:cNvSpPr txBox="1"/>
          <p:nvPr/>
        </p:nvSpPr>
        <p:spPr>
          <a:xfrm>
            <a:off x="1237801" y="683726"/>
            <a:ext cx="10395264" cy="276999"/>
          </a:xfrm>
          <a:prstGeom prst="rect">
            <a:avLst/>
          </a:prstGeom>
          <a:noFill/>
        </p:spPr>
        <p:txBody>
          <a:bodyPr wrap="square">
            <a:spAutoFit/>
          </a:bodyPr>
          <a:lstStyle/>
          <a:p>
            <a:r>
              <a:rPr lang="fr-FR" sz="1200" dirty="0"/>
              <a:t>Présentation du jeu de données…………………………………………………………………………………………………………………………………………………………………………………………………………..3</a:t>
            </a:r>
          </a:p>
        </p:txBody>
      </p:sp>
      <p:sp>
        <p:nvSpPr>
          <p:cNvPr id="8" name="ZoneTexte 7">
            <a:extLst>
              <a:ext uri="{FF2B5EF4-FFF2-40B4-BE49-F238E27FC236}">
                <a16:creationId xmlns:a16="http://schemas.microsoft.com/office/drawing/2014/main" id="{E07B68EC-A02E-D89B-1758-5BEE6DA83B09}"/>
              </a:ext>
            </a:extLst>
          </p:cNvPr>
          <p:cNvSpPr txBox="1"/>
          <p:nvPr/>
        </p:nvSpPr>
        <p:spPr>
          <a:xfrm>
            <a:off x="1237800" y="889088"/>
            <a:ext cx="10395263" cy="279429"/>
          </a:xfrm>
          <a:prstGeom prst="rect">
            <a:avLst/>
          </a:prstGeom>
          <a:noFill/>
        </p:spPr>
        <p:txBody>
          <a:bodyPr wrap="square">
            <a:spAutoFit/>
          </a:bodyPr>
          <a:lstStyle/>
          <a:p>
            <a:r>
              <a:rPr lang="fr-FR" sz="1200" dirty="0"/>
              <a:t>Première partie : Pré-traitement faisabilité méthodes classiques………………………………………………………………………………………………………………………………………………………...5</a:t>
            </a:r>
          </a:p>
        </p:txBody>
      </p:sp>
      <p:sp>
        <p:nvSpPr>
          <p:cNvPr id="10" name="ZoneTexte 9">
            <a:extLst>
              <a:ext uri="{FF2B5EF4-FFF2-40B4-BE49-F238E27FC236}">
                <a16:creationId xmlns:a16="http://schemas.microsoft.com/office/drawing/2014/main" id="{E202B24F-7292-3795-25AD-2FD2B811E95A}"/>
              </a:ext>
            </a:extLst>
          </p:cNvPr>
          <p:cNvSpPr txBox="1"/>
          <p:nvPr/>
        </p:nvSpPr>
        <p:spPr>
          <a:xfrm>
            <a:off x="1237801" y="1081908"/>
            <a:ext cx="10395262" cy="276999"/>
          </a:xfrm>
          <a:prstGeom prst="rect">
            <a:avLst/>
          </a:prstGeom>
          <a:noFill/>
        </p:spPr>
        <p:txBody>
          <a:bodyPr wrap="square">
            <a:spAutoFit/>
          </a:bodyPr>
          <a:lstStyle/>
          <a:p>
            <a:r>
              <a:rPr lang="fr-FR" sz="1200" dirty="0"/>
              <a:t>Etape 1 première partie : Etude de faisabilité d'un moteur de classification d'articles, basé sur une description……………………………………………………………………………......6</a:t>
            </a:r>
          </a:p>
        </p:txBody>
      </p:sp>
      <p:sp>
        <p:nvSpPr>
          <p:cNvPr id="12" name="ZoneTexte 11">
            <a:extLst>
              <a:ext uri="{FF2B5EF4-FFF2-40B4-BE49-F238E27FC236}">
                <a16:creationId xmlns:a16="http://schemas.microsoft.com/office/drawing/2014/main" id="{CCDCE04B-1797-7EED-A115-96E024038431}"/>
              </a:ext>
            </a:extLst>
          </p:cNvPr>
          <p:cNvSpPr txBox="1"/>
          <p:nvPr/>
        </p:nvSpPr>
        <p:spPr>
          <a:xfrm>
            <a:off x="1237801" y="1269006"/>
            <a:ext cx="10395262" cy="276999"/>
          </a:xfrm>
          <a:prstGeom prst="rect">
            <a:avLst/>
          </a:prstGeom>
          <a:noFill/>
        </p:spPr>
        <p:txBody>
          <a:bodyPr wrap="square">
            <a:spAutoFit/>
          </a:bodyPr>
          <a:lstStyle/>
          <a:p>
            <a:r>
              <a:rPr lang="fr-FR" sz="1200" dirty="0"/>
              <a:t>Nettoyez et transformez la colonne '</a:t>
            </a:r>
            <a:r>
              <a:rPr lang="fr-FR" sz="1200" dirty="0" err="1"/>
              <a:t>product_category_tree</a:t>
            </a:r>
            <a:r>
              <a:rPr lang="fr-FR" sz="1200" dirty="0"/>
              <a:t>’……………………………………………………………………………………………………………………………………………………………….7 </a:t>
            </a:r>
          </a:p>
        </p:txBody>
      </p:sp>
      <p:sp>
        <p:nvSpPr>
          <p:cNvPr id="14" name="ZoneTexte 13">
            <a:extLst>
              <a:ext uri="{FF2B5EF4-FFF2-40B4-BE49-F238E27FC236}">
                <a16:creationId xmlns:a16="http://schemas.microsoft.com/office/drawing/2014/main" id="{2A8446C2-C47A-7F87-04EE-0819213D295E}"/>
              </a:ext>
            </a:extLst>
          </p:cNvPr>
          <p:cNvSpPr txBox="1"/>
          <p:nvPr/>
        </p:nvSpPr>
        <p:spPr>
          <a:xfrm>
            <a:off x="1237800" y="1454345"/>
            <a:ext cx="10395261" cy="276999"/>
          </a:xfrm>
          <a:prstGeom prst="rect">
            <a:avLst/>
          </a:prstGeom>
          <a:noFill/>
        </p:spPr>
        <p:txBody>
          <a:bodyPr wrap="square">
            <a:spAutoFit/>
          </a:bodyPr>
          <a:lstStyle/>
          <a:p>
            <a:r>
              <a:rPr lang="fr-FR" sz="1200" dirty="0"/>
              <a:t>Nettoyage des données………………………………………………………………………………………………………………………………………………………………………………………………………………………..8</a:t>
            </a:r>
          </a:p>
        </p:txBody>
      </p:sp>
      <p:sp>
        <p:nvSpPr>
          <p:cNvPr id="16" name="ZoneTexte 15">
            <a:extLst>
              <a:ext uri="{FF2B5EF4-FFF2-40B4-BE49-F238E27FC236}">
                <a16:creationId xmlns:a16="http://schemas.microsoft.com/office/drawing/2014/main" id="{B3C27BD0-B0F8-584C-BE0F-B16EB561EC0A}"/>
              </a:ext>
            </a:extLst>
          </p:cNvPr>
          <p:cNvSpPr txBox="1"/>
          <p:nvPr/>
        </p:nvSpPr>
        <p:spPr>
          <a:xfrm>
            <a:off x="1237801" y="1658982"/>
            <a:ext cx="10395260" cy="276999"/>
          </a:xfrm>
          <a:prstGeom prst="rect">
            <a:avLst/>
          </a:prstGeom>
          <a:noFill/>
        </p:spPr>
        <p:txBody>
          <a:bodyPr wrap="square">
            <a:spAutoFit/>
          </a:bodyPr>
          <a:lstStyle/>
          <a:p>
            <a:r>
              <a:rPr lang="fr-FR" sz="1200" dirty="0"/>
              <a:t>Tokenisations………………………………………………………………………………………………………………………………………………………………………………………………………………………………………..9</a:t>
            </a:r>
          </a:p>
        </p:txBody>
      </p:sp>
      <p:sp>
        <p:nvSpPr>
          <p:cNvPr id="18" name="ZoneTexte 17">
            <a:extLst>
              <a:ext uri="{FF2B5EF4-FFF2-40B4-BE49-F238E27FC236}">
                <a16:creationId xmlns:a16="http://schemas.microsoft.com/office/drawing/2014/main" id="{E0148F19-8183-3247-51B4-C0276C85FAF0}"/>
              </a:ext>
            </a:extLst>
          </p:cNvPr>
          <p:cNvSpPr txBox="1"/>
          <p:nvPr/>
        </p:nvSpPr>
        <p:spPr>
          <a:xfrm>
            <a:off x="1237800" y="1844319"/>
            <a:ext cx="10395259" cy="276079"/>
          </a:xfrm>
          <a:prstGeom prst="rect">
            <a:avLst/>
          </a:prstGeom>
          <a:noFill/>
        </p:spPr>
        <p:txBody>
          <a:bodyPr wrap="square">
            <a:spAutoFit/>
          </a:bodyPr>
          <a:lstStyle/>
          <a:p>
            <a:r>
              <a:rPr lang="fr-FR" sz="1200" dirty="0"/>
              <a:t>Suppression des </a:t>
            </a:r>
            <a:r>
              <a:rPr lang="fr-FR" sz="1200" dirty="0" err="1"/>
              <a:t>Stopwords</a:t>
            </a:r>
            <a:r>
              <a:rPr lang="fr-FR" sz="1200" dirty="0"/>
              <a:t>………………………………………………………………………………………………………………………………………………………………………………………………………………..10</a:t>
            </a:r>
          </a:p>
        </p:txBody>
      </p:sp>
      <p:sp>
        <p:nvSpPr>
          <p:cNvPr id="22" name="ZoneTexte 21">
            <a:extLst>
              <a:ext uri="{FF2B5EF4-FFF2-40B4-BE49-F238E27FC236}">
                <a16:creationId xmlns:a16="http://schemas.microsoft.com/office/drawing/2014/main" id="{98FC25B9-886A-6935-A0AE-B0927777FC4A}"/>
              </a:ext>
            </a:extLst>
          </p:cNvPr>
          <p:cNvSpPr txBox="1"/>
          <p:nvPr/>
        </p:nvSpPr>
        <p:spPr>
          <a:xfrm>
            <a:off x="1237801" y="2030757"/>
            <a:ext cx="10395258" cy="276999"/>
          </a:xfrm>
          <a:prstGeom prst="rect">
            <a:avLst/>
          </a:prstGeom>
          <a:noFill/>
        </p:spPr>
        <p:txBody>
          <a:bodyPr wrap="square">
            <a:spAutoFit/>
          </a:bodyPr>
          <a:lstStyle/>
          <a:p>
            <a:r>
              <a:rPr lang="fr-FR" sz="1200" dirty="0"/>
              <a:t>Lemmatisation…………………………………………………………………………………………………………………………………………………………………………………………………………………………………….11</a:t>
            </a:r>
          </a:p>
        </p:txBody>
      </p:sp>
      <p:sp>
        <p:nvSpPr>
          <p:cNvPr id="24" name="ZoneTexte 23">
            <a:extLst>
              <a:ext uri="{FF2B5EF4-FFF2-40B4-BE49-F238E27FC236}">
                <a16:creationId xmlns:a16="http://schemas.microsoft.com/office/drawing/2014/main" id="{1B02F5BD-73C6-2ABB-31F1-C61341E2C4AC}"/>
              </a:ext>
            </a:extLst>
          </p:cNvPr>
          <p:cNvSpPr txBox="1"/>
          <p:nvPr/>
        </p:nvSpPr>
        <p:spPr>
          <a:xfrm>
            <a:off x="1238439" y="2221808"/>
            <a:ext cx="10394620" cy="276999"/>
          </a:xfrm>
          <a:prstGeom prst="rect">
            <a:avLst/>
          </a:prstGeom>
          <a:noFill/>
        </p:spPr>
        <p:txBody>
          <a:bodyPr wrap="square">
            <a:spAutoFit/>
          </a:bodyPr>
          <a:lstStyle/>
          <a:p>
            <a:r>
              <a:rPr lang="fr-FR" sz="1200" dirty="0"/>
              <a:t>Les méthodes classiques </a:t>
            </a:r>
            <a:r>
              <a:rPr lang="fr-FR" sz="1200" dirty="0" err="1"/>
              <a:t>CountVectorizer</a:t>
            </a:r>
            <a:r>
              <a:rPr lang="fr-FR" sz="1200" dirty="0"/>
              <a:t> et </a:t>
            </a:r>
            <a:r>
              <a:rPr lang="fr-FR" sz="1200" dirty="0" err="1"/>
              <a:t>TfidfVectorizer</a:t>
            </a:r>
            <a:r>
              <a:rPr lang="fr-FR" sz="1200" dirty="0"/>
              <a:t>…………………………………………..........................................................................................................................12</a:t>
            </a:r>
          </a:p>
        </p:txBody>
      </p:sp>
      <p:sp>
        <p:nvSpPr>
          <p:cNvPr id="26" name="ZoneTexte 25">
            <a:extLst>
              <a:ext uri="{FF2B5EF4-FFF2-40B4-BE49-F238E27FC236}">
                <a16:creationId xmlns:a16="http://schemas.microsoft.com/office/drawing/2014/main" id="{040BCAE4-8762-9C70-9C3D-189DAC547215}"/>
              </a:ext>
            </a:extLst>
          </p:cNvPr>
          <p:cNvSpPr txBox="1"/>
          <p:nvPr/>
        </p:nvSpPr>
        <p:spPr>
          <a:xfrm>
            <a:off x="1237801" y="2415683"/>
            <a:ext cx="10394619" cy="283494"/>
          </a:xfrm>
          <a:prstGeom prst="rect">
            <a:avLst/>
          </a:prstGeom>
          <a:noFill/>
        </p:spPr>
        <p:txBody>
          <a:bodyPr wrap="square">
            <a:spAutoFit/>
          </a:bodyPr>
          <a:lstStyle/>
          <a:p>
            <a:r>
              <a:rPr lang="fr-FR" sz="1200" dirty="0"/>
              <a:t>Etape 2 première partie : Etude de faisabilité d'un moteur de classification d'articles, basé sur une image………………………………………………………………………………………..13</a:t>
            </a:r>
          </a:p>
        </p:txBody>
      </p:sp>
      <p:sp>
        <p:nvSpPr>
          <p:cNvPr id="28" name="ZoneTexte 27">
            <a:extLst>
              <a:ext uri="{FF2B5EF4-FFF2-40B4-BE49-F238E27FC236}">
                <a16:creationId xmlns:a16="http://schemas.microsoft.com/office/drawing/2014/main" id="{EB484735-7CDF-AF1F-54E4-AF4266DDAB07}"/>
              </a:ext>
            </a:extLst>
          </p:cNvPr>
          <p:cNvSpPr txBox="1"/>
          <p:nvPr/>
        </p:nvSpPr>
        <p:spPr>
          <a:xfrm>
            <a:off x="1237800" y="2614253"/>
            <a:ext cx="10394619" cy="276999"/>
          </a:xfrm>
          <a:prstGeom prst="rect">
            <a:avLst/>
          </a:prstGeom>
          <a:noFill/>
        </p:spPr>
        <p:txBody>
          <a:bodyPr wrap="square">
            <a:spAutoFit/>
          </a:bodyPr>
          <a:lstStyle/>
          <a:p>
            <a:r>
              <a:rPr lang="fr-FR" sz="1200" dirty="0"/>
              <a:t>Etude de faisabilité par méthode SIFT………………………………………………………………………………………………………………………………………………………………………………………………….14</a:t>
            </a:r>
          </a:p>
        </p:txBody>
      </p:sp>
      <p:sp>
        <p:nvSpPr>
          <p:cNvPr id="30" name="ZoneTexte 29">
            <a:extLst>
              <a:ext uri="{FF2B5EF4-FFF2-40B4-BE49-F238E27FC236}">
                <a16:creationId xmlns:a16="http://schemas.microsoft.com/office/drawing/2014/main" id="{875D0460-D8DE-E1CB-1177-FA4BF5EAFB3B}"/>
              </a:ext>
            </a:extLst>
          </p:cNvPr>
          <p:cNvSpPr txBox="1"/>
          <p:nvPr/>
        </p:nvSpPr>
        <p:spPr>
          <a:xfrm>
            <a:off x="1237801" y="2798670"/>
            <a:ext cx="10394618" cy="276999"/>
          </a:xfrm>
          <a:prstGeom prst="rect">
            <a:avLst/>
          </a:prstGeom>
          <a:noFill/>
        </p:spPr>
        <p:txBody>
          <a:bodyPr wrap="square">
            <a:spAutoFit/>
          </a:bodyPr>
          <a:lstStyle/>
          <a:p>
            <a:r>
              <a:rPr lang="fr-FR" sz="1200" dirty="0"/>
              <a:t>Pré-traitement des images via SIFT………………………………………………………………………………………………………………………………………………………………………………………………………15</a:t>
            </a:r>
          </a:p>
        </p:txBody>
      </p:sp>
      <p:sp>
        <p:nvSpPr>
          <p:cNvPr id="32" name="ZoneTexte 31">
            <a:extLst>
              <a:ext uri="{FF2B5EF4-FFF2-40B4-BE49-F238E27FC236}">
                <a16:creationId xmlns:a16="http://schemas.microsoft.com/office/drawing/2014/main" id="{64EDA579-F144-2139-41D2-65415DE657E4}"/>
              </a:ext>
            </a:extLst>
          </p:cNvPr>
          <p:cNvSpPr txBox="1"/>
          <p:nvPr/>
        </p:nvSpPr>
        <p:spPr>
          <a:xfrm>
            <a:off x="1237801" y="2999178"/>
            <a:ext cx="10394618" cy="283123"/>
          </a:xfrm>
          <a:prstGeom prst="rect">
            <a:avLst/>
          </a:prstGeom>
          <a:noFill/>
        </p:spPr>
        <p:txBody>
          <a:bodyPr wrap="square">
            <a:spAutoFit/>
          </a:bodyPr>
          <a:lstStyle/>
          <a:p>
            <a:r>
              <a:rPr lang="fr-FR" sz="1200" dirty="0"/>
              <a:t>Deuxième partie : Classification supervisée à partir des images…………………………………………………………………………………………………………………………………………………………..16</a:t>
            </a:r>
          </a:p>
        </p:txBody>
      </p:sp>
      <p:sp>
        <p:nvSpPr>
          <p:cNvPr id="34" name="ZoneTexte 33">
            <a:extLst>
              <a:ext uri="{FF2B5EF4-FFF2-40B4-BE49-F238E27FC236}">
                <a16:creationId xmlns:a16="http://schemas.microsoft.com/office/drawing/2014/main" id="{AE14CAA4-8474-5A0B-604F-3123D5D60834}"/>
              </a:ext>
            </a:extLst>
          </p:cNvPr>
          <p:cNvSpPr txBox="1"/>
          <p:nvPr/>
        </p:nvSpPr>
        <p:spPr>
          <a:xfrm>
            <a:off x="1237800" y="3403516"/>
            <a:ext cx="10394617" cy="276999"/>
          </a:xfrm>
          <a:prstGeom prst="rect">
            <a:avLst/>
          </a:prstGeom>
          <a:noFill/>
        </p:spPr>
        <p:txBody>
          <a:bodyPr wrap="square">
            <a:spAutoFit/>
          </a:bodyPr>
          <a:lstStyle/>
          <a:p>
            <a:r>
              <a:rPr lang="fr-FR" sz="1200" dirty="0"/>
              <a:t>Approche </a:t>
            </a:r>
            <a:r>
              <a:rPr lang="fr-FR" sz="1200" dirty="0" err="1"/>
              <a:t>ImageDatagenerator</a:t>
            </a:r>
            <a:r>
              <a:rPr lang="fr-FR" sz="1200" dirty="0"/>
              <a:t> avec data augmentation……………………………………………………………………………………………………………………………………………………………………..18</a:t>
            </a:r>
          </a:p>
        </p:txBody>
      </p:sp>
      <p:sp>
        <p:nvSpPr>
          <p:cNvPr id="36" name="ZoneTexte 35">
            <a:extLst>
              <a:ext uri="{FF2B5EF4-FFF2-40B4-BE49-F238E27FC236}">
                <a16:creationId xmlns:a16="http://schemas.microsoft.com/office/drawing/2014/main" id="{6098868E-9BCD-3BB3-7374-8D817BBBFB1A}"/>
              </a:ext>
            </a:extLst>
          </p:cNvPr>
          <p:cNvSpPr txBox="1"/>
          <p:nvPr/>
        </p:nvSpPr>
        <p:spPr>
          <a:xfrm>
            <a:off x="1237801" y="3196884"/>
            <a:ext cx="10394618" cy="276999"/>
          </a:xfrm>
          <a:prstGeom prst="rect">
            <a:avLst/>
          </a:prstGeom>
          <a:noFill/>
        </p:spPr>
        <p:txBody>
          <a:bodyPr wrap="square">
            <a:spAutoFit/>
          </a:bodyPr>
          <a:lstStyle/>
          <a:p>
            <a:r>
              <a:rPr lang="fr-FR" sz="1200" dirty="0"/>
              <a:t>Approche préparation initiale des images…………………………………………………………………………………………………………………………………………………………………………………………….17</a:t>
            </a:r>
          </a:p>
        </p:txBody>
      </p:sp>
      <p:sp>
        <p:nvSpPr>
          <p:cNvPr id="38" name="ZoneTexte 37">
            <a:extLst>
              <a:ext uri="{FF2B5EF4-FFF2-40B4-BE49-F238E27FC236}">
                <a16:creationId xmlns:a16="http://schemas.microsoft.com/office/drawing/2014/main" id="{14B26474-F31E-F06D-BB6E-8289B9C9A5B9}"/>
              </a:ext>
            </a:extLst>
          </p:cNvPr>
          <p:cNvSpPr txBox="1"/>
          <p:nvPr/>
        </p:nvSpPr>
        <p:spPr>
          <a:xfrm>
            <a:off x="1237801" y="3607484"/>
            <a:ext cx="10394616" cy="276999"/>
          </a:xfrm>
          <a:prstGeom prst="rect">
            <a:avLst/>
          </a:prstGeom>
          <a:noFill/>
        </p:spPr>
        <p:txBody>
          <a:bodyPr wrap="square">
            <a:spAutoFit/>
          </a:bodyPr>
          <a:lstStyle/>
          <a:p>
            <a:r>
              <a:rPr lang="fr-FR" sz="1200" dirty="0"/>
              <a:t>Approche nouvelle par </a:t>
            </a:r>
            <a:r>
              <a:rPr lang="fr-FR" sz="1200" dirty="0" err="1"/>
              <a:t>Dataset</a:t>
            </a:r>
            <a:r>
              <a:rPr lang="fr-FR" sz="1200" dirty="0"/>
              <a:t> sans data augmentation……………………………………………………………………………………………………………………………………………………………………..19</a:t>
            </a:r>
          </a:p>
        </p:txBody>
      </p:sp>
      <p:sp>
        <p:nvSpPr>
          <p:cNvPr id="40" name="ZoneTexte 39">
            <a:extLst>
              <a:ext uri="{FF2B5EF4-FFF2-40B4-BE49-F238E27FC236}">
                <a16:creationId xmlns:a16="http://schemas.microsoft.com/office/drawing/2014/main" id="{DE75C80B-A5EF-3EE5-FCD9-683886F40DA8}"/>
              </a:ext>
            </a:extLst>
          </p:cNvPr>
          <p:cNvSpPr txBox="1"/>
          <p:nvPr/>
        </p:nvSpPr>
        <p:spPr>
          <a:xfrm>
            <a:off x="1237801" y="3807854"/>
            <a:ext cx="10394616" cy="276999"/>
          </a:xfrm>
          <a:prstGeom prst="rect">
            <a:avLst/>
          </a:prstGeom>
          <a:noFill/>
        </p:spPr>
        <p:txBody>
          <a:bodyPr wrap="square">
            <a:spAutoFit/>
          </a:bodyPr>
          <a:lstStyle/>
          <a:p>
            <a:r>
              <a:rPr lang="fr-FR" sz="1200" dirty="0"/>
              <a:t>Approche nouvelle par </a:t>
            </a:r>
            <a:r>
              <a:rPr lang="fr-FR" sz="1200" dirty="0" err="1"/>
              <a:t>Dataset</a:t>
            </a:r>
            <a:r>
              <a:rPr lang="fr-FR" sz="1200" dirty="0"/>
              <a:t> avec data augmentation intégrée au modèle………………………………………………………………………………………………………………………………………20</a:t>
            </a:r>
          </a:p>
        </p:txBody>
      </p:sp>
      <p:sp>
        <p:nvSpPr>
          <p:cNvPr id="42" name="ZoneTexte 41">
            <a:extLst>
              <a:ext uri="{FF2B5EF4-FFF2-40B4-BE49-F238E27FC236}">
                <a16:creationId xmlns:a16="http://schemas.microsoft.com/office/drawing/2014/main" id="{CCB8EEE0-047F-27A7-8378-B9FF89552BF2}"/>
              </a:ext>
            </a:extLst>
          </p:cNvPr>
          <p:cNvSpPr txBox="1"/>
          <p:nvPr/>
        </p:nvSpPr>
        <p:spPr>
          <a:xfrm>
            <a:off x="1237801" y="4040257"/>
            <a:ext cx="10394616" cy="276999"/>
          </a:xfrm>
          <a:prstGeom prst="rect">
            <a:avLst/>
          </a:prstGeom>
          <a:noFill/>
        </p:spPr>
        <p:txBody>
          <a:bodyPr wrap="square">
            <a:spAutoFit/>
          </a:bodyPr>
          <a:lstStyle/>
          <a:p>
            <a:r>
              <a:rPr lang="fr-FR" sz="1200" dirty="0"/>
              <a:t>Troisième partie : </a:t>
            </a:r>
            <a:r>
              <a:rPr lang="fr-FR" sz="1200" dirty="0" err="1"/>
              <a:t>Pre-traitement</a:t>
            </a:r>
            <a:r>
              <a:rPr lang="fr-FR" sz="1200" dirty="0"/>
              <a:t> faisabilité méthodes récentes…………………………………………………………………………………………………………………………………………………………..21</a:t>
            </a:r>
          </a:p>
        </p:txBody>
      </p:sp>
      <p:sp>
        <p:nvSpPr>
          <p:cNvPr id="44" name="ZoneTexte 43">
            <a:extLst>
              <a:ext uri="{FF2B5EF4-FFF2-40B4-BE49-F238E27FC236}">
                <a16:creationId xmlns:a16="http://schemas.microsoft.com/office/drawing/2014/main" id="{A729F293-3A12-48C0-22C0-3FA40F0C39EC}"/>
              </a:ext>
            </a:extLst>
          </p:cNvPr>
          <p:cNvSpPr txBox="1"/>
          <p:nvPr/>
        </p:nvSpPr>
        <p:spPr>
          <a:xfrm>
            <a:off x="1237800" y="4256041"/>
            <a:ext cx="10394615" cy="276999"/>
          </a:xfrm>
          <a:prstGeom prst="rect">
            <a:avLst/>
          </a:prstGeom>
          <a:noFill/>
        </p:spPr>
        <p:txBody>
          <a:bodyPr wrap="square">
            <a:spAutoFit/>
          </a:bodyPr>
          <a:lstStyle/>
          <a:p>
            <a:r>
              <a:rPr lang="fr-FR" sz="1200" dirty="0"/>
              <a:t>Approche de type </a:t>
            </a:r>
            <a:r>
              <a:rPr lang="fr-FR" sz="1200" dirty="0" err="1"/>
              <a:t>word</a:t>
            </a:r>
            <a:r>
              <a:rPr lang="fr-FR" sz="1200" dirty="0"/>
              <a:t>/sentence </a:t>
            </a:r>
            <a:r>
              <a:rPr lang="fr-FR" sz="1200" dirty="0" err="1"/>
              <a:t>embedding</a:t>
            </a:r>
            <a:r>
              <a:rPr lang="fr-FR" sz="1200" dirty="0"/>
              <a:t> classique avec </a:t>
            </a:r>
            <a:r>
              <a:rPr lang="fr-FR" sz="1200" dirty="0" err="1"/>
              <a:t>FastText</a:t>
            </a:r>
            <a:r>
              <a:rPr lang="fr-FR" sz="1200" dirty="0"/>
              <a:t>…………………………………………………………………………………………………………………………………………………22</a:t>
            </a:r>
          </a:p>
        </p:txBody>
      </p:sp>
      <p:sp>
        <p:nvSpPr>
          <p:cNvPr id="46" name="ZoneTexte 45">
            <a:extLst>
              <a:ext uri="{FF2B5EF4-FFF2-40B4-BE49-F238E27FC236}">
                <a16:creationId xmlns:a16="http://schemas.microsoft.com/office/drawing/2014/main" id="{64C26F5A-AC74-48AE-11B4-F6FA4F47121B}"/>
              </a:ext>
            </a:extLst>
          </p:cNvPr>
          <p:cNvSpPr txBox="1"/>
          <p:nvPr/>
        </p:nvSpPr>
        <p:spPr>
          <a:xfrm>
            <a:off x="1237801" y="4482026"/>
            <a:ext cx="10394614" cy="276999"/>
          </a:xfrm>
          <a:prstGeom prst="rect">
            <a:avLst/>
          </a:prstGeom>
          <a:noFill/>
        </p:spPr>
        <p:txBody>
          <a:bodyPr wrap="square">
            <a:spAutoFit/>
          </a:bodyPr>
          <a:lstStyle/>
          <a:p>
            <a:r>
              <a:rPr lang="fr-FR" sz="1200" dirty="0"/>
              <a:t>Approche de type </a:t>
            </a:r>
            <a:r>
              <a:rPr lang="fr-FR" sz="1200" dirty="0" err="1"/>
              <a:t>word</a:t>
            </a:r>
            <a:r>
              <a:rPr lang="fr-FR" sz="1200" dirty="0"/>
              <a:t>/sentence </a:t>
            </a:r>
            <a:r>
              <a:rPr lang="fr-FR" sz="1200" dirty="0" err="1"/>
              <a:t>embedding</a:t>
            </a:r>
            <a:r>
              <a:rPr lang="fr-FR" sz="1200" dirty="0"/>
              <a:t> avec BERT……………………………………………………………………………………………………………………………………………………………………..23</a:t>
            </a:r>
          </a:p>
        </p:txBody>
      </p:sp>
      <p:sp>
        <p:nvSpPr>
          <p:cNvPr id="48" name="ZoneTexte 47">
            <a:extLst>
              <a:ext uri="{FF2B5EF4-FFF2-40B4-BE49-F238E27FC236}">
                <a16:creationId xmlns:a16="http://schemas.microsoft.com/office/drawing/2014/main" id="{5AC8950B-4592-B54F-DD1C-791FE13DEE5B}"/>
              </a:ext>
            </a:extLst>
          </p:cNvPr>
          <p:cNvSpPr txBox="1"/>
          <p:nvPr/>
        </p:nvSpPr>
        <p:spPr>
          <a:xfrm>
            <a:off x="1237801" y="4697811"/>
            <a:ext cx="10394614" cy="276999"/>
          </a:xfrm>
          <a:prstGeom prst="rect">
            <a:avLst/>
          </a:prstGeom>
          <a:noFill/>
        </p:spPr>
        <p:txBody>
          <a:bodyPr wrap="square">
            <a:spAutoFit/>
          </a:bodyPr>
          <a:lstStyle/>
          <a:p>
            <a:r>
              <a:rPr lang="fr-FR" sz="1200" dirty="0"/>
              <a:t>Approche de type </a:t>
            </a:r>
            <a:r>
              <a:rPr lang="fr-FR" sz="1200" dirty="0" err="1"/>
              <a:t>word</a:t>
            </a:r>
            <a:r>
              <a:rPr lang="fr-FR" sz="1200" dirty="0"/>
              <a:t>/sentence </a:t>
            </a:r>
            <a:r>
              <a:rPr lang="fr-FR" sz="1200" dirty="0" err="1"/>
              <a:t>embedding</a:t>
            </a:r>
            <a:r>
              <a:rPr lang="fr-FR" sz="1200" dirty="0"/>
              <a:t> avec USE (Universal Sentence Encoder)………………………………………………………………………………………………………………………..24</a:t>
            </a:r>
          </a:p>
        </p:txBody>
      </p:sp>
      <p:sp>
        <p:nvSpPr>
          <p:cNvPr id="50" name="ZoneTexte 49">
            <a:extLst>
              <a:ext uri="{FF2B5EF4-FFF2-40B4-BE49-F238E27FC236}">
                <a16:creationId xmlns:a16="http://schemas.microsoft.com/office/drawing/2014/main" id="{6BA4A7D9-8DF1-586B-B96D-ED24D2A00FCC}"/>
              </a:ext>
            </a:extLst>
          </p:cNvPr>
          <p:cNvSpPr txBox="1"/>
          <p:nvPr/>
        </p:nvSpPr>
        <p:spPr>
          <a:xfrm>
            <a:off x="1237801" y="4930496"/>
            <a:ext cx="10394614" cy="276999"/>
          </a:xfrm>
          <a:prstGeom prst="rect">
            <a:avLst/>
          </a:prstGeom>
          <a:noFill/>
        </p:spPr>
        <p:txBody>
          <a:bodyPr wrap="square">
            <a:spAutoFit/>
          </a:bodyPr>
          <a:lstStyle/>
          <a:p>
            <a:r>
              <a:rPr lang="fr-FR" sz="1200" dirty="0"/>
              <a:t>Etude de faisabilité par méthode CNN transfert </a:t>
            </a:r>
            <a:r>
              <a:rPr lang="fr-FR" sz="1200" dirty="0" err="1"/>
              <a:t>learning</a:t>
            </a:r>
            <a:r>
              <a:rPr lang="fr-FR" sz="1200" dirty="0"/>
              <a:t>……………………………………………………………………………………………………………………………………………………………………...25</a:t>
            </a:r>
          </a:p>
        </p:txBody>
      </p:sp>
      <p:sp>
        <p:nvSpPr>
          <p:cNvPr id="52" name="ZoneTexte 51">
            <a:extLst>
              <a:ext uri="{FF2B5EF4-FFF2-40B4-BE49-F238E27FC236}">
                <a16:creationId xmlns:a16="http://schemas.microsoft.com/office/drawing/2014/main" id="{A3EA9841-0411-C16D-FEC7-FBE17B02A6CA}"/>
              </a:ext>
            </a:extLst>
          </p:cNvPr>
          <p:cNvSpPr txBox="1"/>
          <p:nvPr/>
        </p:nvSpPr>
        <p:spPr>
          <a:xfrm>
            <a:off x="1237801" y="5139580"/>
            <a:ext cx="10394614" cy="276999"/>
          </a:xfrm>
          <a:prstGeom prst="rect">
            <a:avLst/>
          </a:prstGeom>
          <a:noFill/>
        </p:spPr>
        <p:txBody>
          <a:bodyPr wrap="square">
            <a:spAutoFit/>
          </a:bodyPr>
          <a:lstStyle/>
          <a:p>
            <a:r>
              <a:rPr lang="fr-FR" sz="1200" dirty="0"/>
              <a:t>Quatrième partie : Script Python de test de l’API……………………………………………………………………………………………………………………………………………………………………….............26</a:t>
            </a:r>
          </a:p>
        </p:txBody>
      </p:sp>
      <p:sp>
        <p:nvSpPr>
          <p:cNvPr id="54" name="ZoneTexte 53">
            <a:extLst>
              <a:ext uri="{FF2B5EF4-FFF2-40B4-BE49-F238E27FC236}">
                <a16:creationId xmlns:a16="http://schemas.microsoft.com/office/drawing/2014/main" id="{90DC7313-A711-72F5-7F52-3B3F6DD56B59}"/>
              </a:ext>
            </a:extLst>
          </p:cNvPr>
          <p:cNvSpPr txBox="1"/>
          <p:nvPr/>
        </p:nvSpPr>
        <p:spPr>
          <a:xfrm>
            <a:off x="1237801" y="5376553"/>
            <a:ext cx="10394614" cy="286241"/>
          </a:xfrm>
          <a:prstGeom prst="rect">
            <a:avLst/>
          </a:prstGeom>
          <a:noFill/>
        </p:spPr>
        <p:txBody>
          <a:bodyPr wrap="square">
            <a:spAutoFit/>
          </a:bodyPr>
          <a:lstStyle/>
          <a:p>
            <a:r>
              <a:rPr lang="fr-FR" sz="1200" dirty="0"/>
              <a:t>Une fonction qui extrait les données de l'API et les prépare pour l'écriture CSV……………………………………………………………………………………………………………………………………27</a:t>
            </a:r>
          </a:p>
        </p:txBody>
      </p:sp>
      <p:sp>
        <p:nvSpPr>
          <p:cNvPr id="56" name="ZoneTexte 55">
            <a:extLst>
              <a:ext uri="{FF2B5EF4-FFF2-40B4-BE49-F238E27FC236}">
                <a16:creationId xmlns:a16="http://schemas.microsoft.com/office/drawing/2014/main" id="{32E809D4-4AEB-9EEE-38BF-8E4AD8BF1394}"/>
              </a:ext>
            </a:extLst>
          </p:cNvPr>
          <p:cNvSpPr txBox="1"/>
          <p:nvPr/>
        </p:nvSpPr>
        <p:spPr>
          <a:xfrm>
            <a:off x="1237801" y="5603919"/>
            <a:ext cx="10394614" cy="276999"/>
          </a:xfrm>
          <a:prstGeom prst="rect">
            <a:avLst/>
          </a:prstGeom>
          <a:noFill/>
        </p:spPr>
        <p:txBody>
          <a:bodyPr wrap="square">
            <a:spAutoFit/>
          </a:bodyPr>
          <a:lstStyle/>
          <a:p>
            <a:r>
              <a:rPr lang="fr-FR" sz="1200" dirty="0"/>
              <a:t>Les normes RGPD………………………………………………………………………………………………………………………………………………………………………………………………………………………………….28</a:t>
            </a:r>
          </a:p>
        </p:txBody>
      </p:sp>
      <p:sp>
        <p:nvSpPr>
          <p:cNvPr id="58" name="ZoneTexte 57">
            <a:extLst>
              <a:ext uri="{FF2B5EF4-FFF2-40B4-BE49-F238E27FC236}">
                <a16:creationId xmlns:a16="http://schemas.microsoft.com/office/drawing/2014/main" id="{99BE4AF8-11ED-3E65-55CB-98BE292DDAB9}"/>
              </a:ext>
            </a:extLst>
          </p:cNvPr>
          <p:cNvSpPr txBox="1"/>
          <p:nvPr/>
        </p:nvSpPr>
        <p:spPr>
          <a:xfrm>
            <a:off x="1237801" y="5830413"/>
            <a:ext cx="10394614" cy="276999"/>
          </a:xfrm>
          <a:prstGeom prst="rect">
            <a:avLst/>
          </a:prstGeom>
          <a:noFill/>
        </p:spPr>
        <p:txBody>
          <a:bodyPr wrap="square">
            <a:spAutoFit/>
          </a:bodyPr>
          <a:lstStyle/>
          <a:p>
            <a:r>
              <a:rPr lang="fr-FR" sz="1200" dirty="0"/>
              <a:t>Conclusion…………………………………………………………………………………………………………………………………………………………………………………………………………………………………………….29</a:t>
            </a:r>
          </a:p>
        </p:txBody>
      </p:sp>
      <p:sp>
        <p:nvSpPr>
          <p:cNvPr id="60" name="ZoneTexte 59">
            <a:extLst>
              <a:ext uri="{FF2B5EF4-FFF2-40B4-BE49-F238E27FC236}">
                <a16:creationId xmlns:a16="http://schemas.microsoft.com/office/drawing/2014/main" id="{8A1D539A-FDC0-098D-6F75-77CB272F0241}"/>
              </a:ext>
            </a:extLst>
          </p:cNvPr>
          <p:cNvSpPr txBox="1"/>
          <p:nvPr/>
        </p:nvSpPr>
        <p:spPr>
          <a:xfrm>
            <a:off x="1237800" y="6048535"/>
            <a:ext cx="10394613" cy="276999"/>
          </a:xfrm>
          <a:prstGeom prst="rect">
            <a:avLst/>
          </a:prstGeom>
          <a:noFill/>
        </p:spPr>
        <p:txBody>
          <a:bodyPr wrap="square">
            <a:spAutoFit/>
          </a:bodyPr>
          <a:lstStyle/>
          <a:p>
            <a:r>
              <a:rPr lang="fr-FR" sz="1200" dirty="0"/>
              <a:t>Quelques liens qui ont servi à la réalisation de ce projet………………………………………………………………………………………………………………………………………………………………………30</a:t>
            </a:r>
          </a:p>
        </p:txBody>
      </p:sp>
      <p:sp>
        <p:nvSpPr>
          <p:cNvPr id="61" name="Espace réservé du pied de page 60">
            <a:extLst>
              <a:ext uri="{FF2B5EF4-FFF2-40B4-BE49-F238E27FC236}">
                <a16:creationId xmlns:a16="http://schemas.microsoft.com/office/drawing/2014/main" id="{64EAFAC2-6260-1D16-4C0D-92488692992E}"/>
              </a:ext>
            </a:extLst>
          </p:cNvPr>
          <p:cNvSpPr>
            <a:spLocks noGrp="1"/>
          </p:cNvSpPr>
          <p:nvPr>
            <p:ph type="ftr" sz="quarter" idx="11"/>
          </p:nvPr>
        </p:nvSpPr>
        <p:spPr>
          <a:xfrm>
            <a:off x="416459" y="6364393"/>
            <a:ext cx="1308980" cy="349739"/>
          </a:xfrm>
        </p:spPr>
        <p:txBody>
          <a:bodyPr/>
          <a:lstStyle/>
          <a:p>
            <a:r>
              <a:rPr lang="fr-FR" b="1" dirty="0">
                <a:solidFill>
                  <a:schemeClr val="tx1">
                    <a:lumMod val="95000"/>
                    <a:lumOff val="5000"/>
                  </a:schemeClr>
                </a:solidFill>
              </a:rPr>
              <a:t>TIDIANE Barry</a:t>
            </a:r>
          </a:p>
        </p:txBody>
      </p:sp>
      <p:sp>
        <p:nvSpPr>
          <p:cNvPr id="62" name="Espace réservé du numéro de diapositive 61">
            <a:extLst>
              <a:ext uri="{FF2B5EF4-FFF2-40B4-BE49-F238E27FC236}">
                <a16:creationId xmlns:a16="http://schemas.microsoft.com/office/drawing/2014/main" id="{234D223C-9542-E151-15A0-61ACB30A4779}"/>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t>4</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2505027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9B3773-B3E4-5D20-A62A-DF21087D6DB9}"/>
              </a:ext>
            </a:extLst>
          </p:cNvPr>
          <p:cNvSpPr>
            <a:spLocks noGrp="1"/>
          </p:cNvSpPr>
          <p:nvPr>
            <p:ph type="title"/>
          </p:nvPr>
        </p:nvSpPr>
        <p:spPr/>
        <p:txBody>
          <a:bodyPr>
            <a:normAutofit/>
          </a:bodyPr>
          <a:lstStyle/>
          <a:p>
            <a:pPr algn="ctr"/>
            <a:r>
              <a:rPr lang="fr-FR" sz="4000" b="1" dirty="0"/>
              <a:t>Première partie : Pre-traitement faisabilité     			 méthodes classiques</a:t>
            </a:r>
          </a:p>
        </p:txBody>
      </p:sp>
      <p:pic>
        <p:nvPicPr>
          <p:cNvPr id="9" name="Espace réservé du contenu 8">
            <a:extLst>
              <a:ext uri="{FF2B5EF4-FFF2-40B4-BE49-F238E27FC236}">
                <a16:creationId xmlns:a16="http://schemas.microsoft.com/office/drawing/2014/main" id="{9A2B1A10-35D0-776C-C6C1-0801D29C08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9259" y="1690688"/>
            <a:ext cx="5023473" cy="5080235"/>
          </a:xfrm>
        </p:spPr>
      </p:pic>
      <p:sp>
        <p:nvSpPr>
          <p:cNvPr id="3" name="Espace réservé du pied de page 2">
            <a:extLst>
              <a:ext uri="{FF2B5EF4-FFF2-40B4-BE49-F238E27FC236}">
                <a16:creationId xmlns:a16="http://schemas.microsoft.com/office/drawing/2014/main" id="{934689CB-D0B3-C7DC-EDA8-74411577156B}"/>
              </a:ext>
            </a:extLst>
          </p:cNvPr>
          <p:cNvSpPr>
            <a:spLocks noGrp="1"/>
          </p:cNvSpPr>
          <p:nvPr>
            <p:ph type="ftr" sz="quarter" idx="11"/>
          </p:nvPr>
        </p:nvSpPr>
        <p:spPr>
          <a:xfrm>
            <a:off x="443620" y="6331625"/>
            <a:ext cx="1209392" cy="414573"/>
          </a:xfrm>
        </p:spPr>
        <p:txBody>
          <a:bodyPr/>
          <a:lstStyle/>
          <a:p>
            <a:r>
              <a:rPr lang="fr-FR" b="1" dirty="0">
                <a:solidFill>
                  <a:schemeClr val="tx1">
                    <a:lumMod val="95000"/>
                    <a:lumOff val="5000"/>
                  </a:schemeClr>
                </a:solidFill>
              </a:rPr>
              <a:t>TIDIANE Barry</a:t>
            </a:r>
          </a:p>
        </p:txBody>
      </p:sp>
      <p:sp>
        <p:nvSpPr>
          <p:cNvPr id="4" name="Espace réservé du numéro de diapositive 3">
            <a:extLst>
              <a:ext uri="{FF2B5EF4-FFF2-40B4-BE49-F238E27FC236}">
                <a16:creationId xmlns:a16="http://schemas.microsoft.com/office/drawing/2014/main" id="{0D876FB3-DD0F-A1FD-62E0-2DEF41F9A0FC}"/>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t>5</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42454338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E1E672-D666-B589-8108-19A2A5463575}"/>
              </a:ext>
            </a:extLst>
          </p:cNvPr>
          <p:cNvSpPr>
            <a:spLocks noGrp="1"/>
          </p:cNvSpPr>
          <p:nvPr>
            <p:ph type="title"/>
          </p:nvPr>
        </p:nvSpPr>
        <p:spPr>
          <a:xfrm>
            <a:off x="746975" y="365125"/>
            <a:ext cx="10606825" cy="1643979"/>
          </a:xfrm>
        </p:spPr>
        <p:txBody>
          <a:bodyPr>
            <a:noAutofit/>
          </a:bodyPr>
          <a:lstStyle/>
          <a:p>
            <a:pPr algn="ctr"/>
            <a:r>
              <a:rPr lang="fr-FR" sz="4000" b="1" dirty="0"/>
              <a:t>Etape 1 première partie : Etude de faisabilité d'un moteur de classification d'articles, basé sur une description</a:t>
            </a:r>
          </a:p>
        </p:txBody>
      </p:sp>
      <p:pic>
        <p:nvPicPr>
          <p:cNvPr id="5" name="Espace réservé du contenu 4">
            <a:extLst>
              <a:ext uri="{FF2B5EF4-FFF2-40B4-BE49-F238E27FC236}">
                <a16:creationId xmlns:a16="http://schemas.microsoft.com/office/drawing/2014/main" id="{E2AC5F7B-7555-B9C6-3D45-554EEABFED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3025" y="2598346"/>
            <a:ext cx="10243730" cy="2617386"/>
          </a:xfrm>
        </p:spPr>
      </p:pic>
      <p:sp>
        <p:nvSpPr>
          <p:cNvPr id="3" name="Espace réservé du pied de page 2">
            <a:extLst>
              <a:ext uri="{FF2B5EF4-FFF2-40B4-BE49-F238E27FC236}">
                <a16:creationId xmlns:a16="http://schemas.microsoft.com/office/drawing/2014/main" id="{FB8C2708-C3CA-C7B5-813B-30B97042D7D0}"/>
              </a:ext>
            </a:extLst>
          </p:cNvPr>
          <p:cNvSpPr>
            <a:spLocks noGrp="1"/>
          </p:cNvSpPr>
          <p:nvPr>
            <p:ph type="ftr" sz="quarter" idx="11"/>
          </p:nvPr>
        </p:nvSpPr>
        <p:spPr>
          <a:xfrm>
            <a:off x="470780" y="6356350"/>
            <a:ext cx="1580584" cy="365125"/>
          </a:xfrm>
        </p:spPr>
        <p:txBody>
          <a:bodyPr/>
          <a:lstStyle/>
          <a:p>
            <a:r>
              <a:rPr lang="fr-FR" b="1" dirty="0">
                <a:solidFill>
                  <a:schemeClr val="tx1">
                    <a:lumMod val="95000"/>
                    <a:lumOff val="5000"/>
                  </a:schemeClr>
                </a:solidFill>
              </a:rPr>
              <a:t>TIDIANE Barry</a:t>
            </a:r>
          </a:p>
        </p:txBody>
      </p:sp>
      <p:sp>
        <p:nvSpPr>
          <p:cNvPr id="4" name="Espace réservé du numéro de diapositive 3">
            <a:extLst>
              <a:ext uri="{FF2B5EF4-FFF2-40B4-BE49-F238E27FC236}">
                <a16:creationId xmlns:a16="http://schemas.microsoft.com/office/drawing/2014/main" id="{AA423866-9F16-1EE7-B2F2-B7EA35BB80AE}"/>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pPr/>
              <a:t>6</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42216825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F4F07D-8306-6013-D75C-04DB2F3E6B01}"/>
              </a:ext>
            </a:extLst>
          </p:cNvPr>
          <p:cNvSpPr>
            <a:spLocks noGrp="1"/>
          </p:cNvSpPr>
          <p:nvPr>
            <p:ph type="title"/>
          </p:nvPr>
        </p:nvSpPr>
        <p:spPr>
          <a:xfrm>
            <a:off x="1129003" y="37660"/>
            <a:ext cx="9933994" cy="992895"/>
          </a:xfrm>
        </p:spPr>
        <p:txBody>
          <a:bodyPr>
            <a:normAutofit fontScale="90000"/>
          </a:bodyPr>
          <a:lstStyle/>
          <a:p>
            <a:pPr algn="ctr"/>
            <a:r>
              <a:rPr lang="fr-FR" sz="4000" dirty="0">
                <a:solidFill>
                  <a:srgbClr val="271A38"/>
                </a:solidFill>
                <a:latin typeface="Inter"/>
              </a:rPr>
              <a:t>Nettoyer et transformer la colonne '</a:t>
            </a:r>
            <a:r>
              <a:rPr lang="fr-FR" sz="4000" dirty="0" err="1">
                <a:solidFill>
                  <a:srgbClr val="271A38"/>
                </a:solidFill>
                <a:latin typeface="Inter"/>
              </a:rPr>
              <a:t>product_category_tree</a:t>
            </a:r>
            <a:r>
              <a:rPr lang="fr-FR" sz="4000" dirty="0">
                <a:solidFill>
                  <a:srgbClr val="271A38"/>
                </a:solidFill>
                <a:latin typeface="Inter"/>
              </a:rPr>
              <a:t>' </a:t>
            </a:r>
            <a:endParaRPr lang="fr-FR" sz="4000" dirty="0"/>
          </a:p>
        </p:txBody>
      </p:sp>
      <p:sp>
        <p:nvSpPr>
          <p:cNvPr id="3" name="Espace réservé du texte 2">
            <a:extLst>
              <a:ext uri="{FF2B5EF4-FFF2-40B4-BE49-F238E27FC236}">
                <a16:creationId xmlns:a16="http://schemas.microsoft.com/office/drawing/2014/main" id="{FDA516D5-8DCA-E27B-FF4A-F7E3C2B426D0}"/>
              </a:ext>
            </a:extLst>
          </p:cNvPr>
          <p:cNvSpPr>
            <a:spLocks noGrp="1"/>
          </p:cNvSpPr>
          <p:nvPr>
            <p:ph type="body" idx="1"/>
          </p:nvPr>
        </p:nvSpPr>
        <p:spPr>
          <a:xfrm>
            <a:off x="1049206" y="1404882"/>
            <a:ext cx="4955884" cy="591257"/>
          </a:xfrm>
        </p:spPr>
        <p:txBody>
          <a:bodyPr/>
          <a:lstStyle/>
          <a:p>
            <a:pPr algn="ctr"/>
            <a:r>
              <a:rPr lang="fr-FR" sz="1800" b="0" dirty="0">
                <a:solidFill>
                  <a:srgbClr val="000000"/>
                </a:solidFill>
                <a:latin typeface="Helvetica Neue"/>
              </a:rPr>
              <a:t>Distribution des produits selon la première valeur de la Catégorie</a:t>
            </a:r>
          </a:p>
        </p:txBody>
      </p:sp>
      <p:pic>
        <p:nvPicPr>
          <p:cNvPr id="8" name="Espace réservé du contenu 7">
            <a:extLst>
              <a:ext uri="{FF2B5EF4-FFF2-40B4-BE49-F238E27FC236}">
                <a16:creationId xmlns:a16="http://schemas.microsoft.com/office/drawing/2014/main" id="{420098BE-001E-BD52-E2F4-DAD43416B86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9148" y="2453489"/>
            <a:ext cx="6096000" cy="3657600"/>
          </a:xfrm>
        </p:spPr>
      </p:pic>
      <p:sp>
        <p:nvSpPr>
          <p:cNvPr id="5" name="Espace réservé du texte 4">
            <a:extLst>
              <a:ext uri="{FF2B5EF4-FFF2-40B4-BE49-F238E27FC236}">
                <a16:creationId xmlns:a16="http://schemas.microsoft.com/office/drawing/2014/main" id="{D3E667AB-D4E8-28BA-8FDB-F6C22D0D8B46}"/>
              </a:ext>
            </a:extLst>
          </p:cNvPr>
          <p:cNvSpPr>
            <a:spLocks noGrp="1"/>
          </p:cNvSpPr>
          <p:nvPr>
            <p:ph type="body" sz="quarter" idx="3"/>
          </p:nvPr>
        </p:nvSpPr>
        <p:spPr>
          <a:xfrm>
            <a:off x="6743095" y="1404882"/>
            <a:ext cx="4780240" cy="591257"/>
          </a:xfrm>
        </p:spPr>
        <p:txBody>
          <a:bodyPr/>
          <a:lstStyle/>
          <a:p>
            <a:pPr algn="ctr"/>
            <a:r>
              <a:rPr lang="fr-FR" sz="1800" b="0" dirty="0">
                <a:solidFill>
                  <a:srgbClr val="000000"/>
                </a:solidFill>
                <a:latin typeface="Helvetica Neue"/>
              </a:rPr>
              <a:t>Distribution des produits selon la seconde valeur de la Catégorie</a:t>
            </a:r>
          </a:p>
        </p:txBody>
      </p:sp>
      <p:pic>
        <p:nvPicPr>
          <p:cNvPr id="10" name="Espace réservé du contenu 9">
            <a:extLst>
              <a:ext uri="{FF2B5EF4-FFF2-40B4-BE49-F238E27FC236}">
                <a16:creationId xmlns:a16="http://schemas.microsoft.com/office/drawing/2014/main" id="{26B505E8-C728-23EC-7D43-D6D32D9F872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2453489"/>
            <a:ext cx="5922031" cy="3553218"/>
          </a:xfrm>
        </p:spPr>
      </p:pic>
      <p:sp>
        <p:nvSpPr>
          <p:cNvPr id="4" name="Espace réservé du pied de page 3">
            <a:extLst>
              <a:ext uri="{FF2B5EF4-FFF2-40B4-BE49-F238E27FC236}">
                <a16:creationId xmlns:a16="http://schemas.microsoft.com/office/drawing/2014/main" id="{7ECD84F0-0DB7-46D9-C294-187437CAC698}"/>
              </a:ext>
            </a:extLst>
          </p:cNvPr>
          <p:cNvSpPr>
            <a:spLocks noGrp="1"/>
          </p:cNvSpPr>
          <p:nvPr>
            <p:ph type="ftr" sz="quarter" idx="11"/>
          </p:nvPr>
        </p:nvSpPr>
        <p:spPr>
          <a:xfrm>
            <a:off x="479148" y="6356350"/>
            <a:ext cx="1410305" cy="365125"/>
          </a:xfrm>
        </p:spPr>
        <p:txBody>
          <a:bodyPr/>
          <a:lstStyle/>
          <a:p>
            <a:r>
              <a:rPr lang="fr-FR" b="1" dirty="0">
                <a:solidFill>
                  <a:schemeClr val="tx1">
                    <a:lumMod val="95000"/>
                    <a:lumOff val="5000"/>
                  </a:schemeClr>
                </a:solidFill>
              </a:rPr>
              <a:t>TIDIANE Barry</a:t>
            </a:r>
          </a:p>
        </p:txBody>
      </p:sp>
      <p:sp>
        <p:nvSpPr>
          <p:cNvPr id="6" name="Espace réservé du numéro de diapositive 5">
            <a:extLst>
              <a:ext uri="{FF2B5EF4-FFF2-40B4-BE49-F238E27FC236}">
                <a16:creationId xmlns:a16="http://schemas.microsoft.com/office/drawing/2014/main" id="{23FB9E46-4C20-8E95-C7D8-3049975F3EC0}"/>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pPr/>
              <a:t>7</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3131736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685AE9-19B3-37F5-89D1-CBD236AA81FD}"/>
              </a:ext>
            </a:extLst>
          </p:cNvPr>
          <p:cNvSpPr>
            <a:spLocks noGrp="1"/>
          </p:cNvSpPr>
          <p:nvPr>
            <p:ph type="title"/>
          </p:nvPr>
        </p:nvSpPr>
        <p:spPr/>
        <p:txBody>
          <a:bodyPr>
            <a:normAutofit/>
          </a:bodyPr>
          <a:lstStyle/>
          <a:p>
            <a:pPr algn="ctr"/>
            <a:r>
              <a:rPr lang="fr-FR" sz="4000" dirty="0">
                <a:solidFill>
                  <a:srgbClr val="271A38"/>
                </a:solidFill>
                <a:latin typeface="Inter"/>
              </a:rPr>
              <a:t>Nettoyage des données</a:t>
            </a:r>
          </a:p>
        </p:txBody>
      </p:sp>
      <p:pic>
        <p:nvPicPr>
          <p:cNvPr id="5" name="Espace réservé du contenu 4">
            <a:extLst>
              <a:ext uri="{FF2B5EF4-FFF2-40B4-BE49-F238E27FC236}">
                <a16:creationId xmlns:a16="http://schemas.microsoft.com/office/drawing/2014/main" id="{B496A55B-4924-43E1-0F23-49ABF96696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6200" y="1556058"/>
            <a:ext cx="7154333" cy="4760884"/>
          </a:xfrm>
        </p:spPr>
      </p:pic>
      <p:sp>
        <p:nvSpPr>
          <p:cNvPr id="3" name="Espace réservé du pied de page 2">
            <a:extLst>
              <a:ext uri="{FF2B5EF4-FFF2-40B4-BE49-F238E27FC236}">
                <a16:creationId xmlns:a16="http://schemas.microsoft.com/office/drawing/2014/main" id="{AE3E33AB-96E0-D0F9-D60C-24B0309B27A9}"/>
              </a:ext>
            </a:extLst>
          </p:cNvPr>
          <p:cNvSpPr>
            <a:spLocks noGrp="1"/>
          </p:cNvSpPr>
          <p:nvPr>
            <p:ph type="ftr" sz="quarter" idx="11"/>
          </p:nvPr>
        </p:nvSpPr>
        <p:spPr>
          <a:xfrm>
            <a:off x="838200" y="6356349"/>
            <a:ext cx="1345193" cy="365125"/>
          </a:xfrm>
        </p:spPr>
        <p:txBody>
          <a:bodyPr/>
          <a:lstStyle/>
          <a:p>
            <a:r>
              <a:rPr lang="fr-FR" b="1" dirty="0">
                <a:solidFill>
                  <a:schemeClr val="tx1">
                    <a:lumMod val="95000"/>
                    <a:lumOff val="5000"/>
                  </a:schemeClr>
                </a:solidFill>
              </a:rPr>
              <a:t>TIDIANE Barry</a:t>
            </a:r>
          </a:p>
        </p:txBody>
      </p:sp>
      <p:sp>
        <p:nvSpPr>
          <p:cNvPr id="4" name="Espace réservé du numéro de diapositive 3">
            <a:extLst>
              <a:ext uri="{FF2B5EF4-FFF2-40B4-BE49-F238E27FC236}">
                <a16:creationId xmlns:a16="http://schemas.microsoft.com/office/drawing/2014/main" id="{7FD8659A-7592-C2FA-A13F-A629D6236741}"/>
              </a:ext>
            </a:extLst>
          </p:cNvPr>
          <p:cNvSpPr>
            <a:spLocks noGrp="1"/>
          </p:cNvSpPr>
          <p:nvPr>
            <p:ph type="sldNum" sz="quarter" idx="12"/>
          </p:nvPr>
        </p:nvSpPr>
        <p:spPr/>
        <p:txBody>
          <a:bodyPr/>
          <a:lstStyle/>
          <a:p>
            <a:fld id="{4D500698-9C2F-487F-A613-753E08E2D180}" type="slidenum">
              <a:rPr lang="fr-FR" b="1" smtClean="0">
                <a:solidFill>
                  <a:schemeClr val="tx1">
                    <a:lumMod val="95000"/>
                    <a:lumOff val="5000"/>
                  </a:schemeClr>
                </a:solidFill>
              </a:rPr>
              <a:pPr/>
              <a:t>8</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52025465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BC4910-99DB-7C61-8066-CEC4D1D94D05}"/>
              </a:ext>
            </a:extLst>
          </p:cNvPr>
          <p:cNvSpPr>
            <a:spLocks noGrp="1"/>
          </p:cNvSpPr>
          <p:nvPr>
            <p:ph type="title"/>
          </p:nvPr>
        </p:nvSpPr>
        <p:spPr/>
        <p:txBody>
          <a:bodyPr>
            <a:normAutofit/>
          </a:bodyPr>
          <a:lstStyle/>
          <a:p>
            <a:pPr algn="ctr"/>
            <a:r>
              <a:rPr lang="fr-FR" sz="4000">
                <a:solidFill>
                  <a:srgbClr val="271A38"/>
                </a:solidFill>
                <a:latin typeface="Inter"/>
              </a:rPr>
              <a:t>Tokenisation</a:t>
            </a:r>
            <a:endParaRPr lang="fr-FR" sz="4000" dirty="0">
              <a:solidFill>
                <a:srgbClr val="271A38"/>
              </a:solidFill>
              <a:latin typeface="Inter"/>
            </a:endParaRPr>
          </a:p>
        </p:txBody>
      </p:sp>
      <p:sp>
        <p:nvSpPr>
          <p:cNvPr id="3" name="Espace réservé du texte 2">
            <a:extLst>
              <a:ext uri="{FF2B5EF4-FFF2-40B4-BE49-F238E27FC236}">
                <a16:creationId xmlns:a16="http://schemas.microsoft.com/office/drawing/2014/main" id="{209A5626-24DE-B335-3894-BA14C86C4490}"/>
              </a:ext>
            </a:extLst>
          </p:cNvPr>
          <p:cNvSpPr>
            <a:spLocks noGrp="1"/>
          </p:cNvSpPr>
          <p:nvPr>
            <p:ph type="body" idx="1"/>
          </p:nvPr>
        </p:nvSpPr>
        <p:spPr>
          <a:xfrm>
            <a:off x="962421" y="1839877"/>
            <a:ext cx="5117042" cy="570970"/>
          </a:xfrm>
        </p:spPr>
        <p:txBody>
          <a:bodyPr>
            <a:normAutofit lnSpcReduction="10000"/>
          </a:bodyPr>
          <a:lstStyle/>
          <a:p>
            <a:pPr algn="ctr"/>
            <a:r>
              <a:rPr lang="fr-FR" sz="1800" b="0" i="0" dirty="0">
                <a:solidFill>
                  <a:srgbClr val="000000"/>
                </a:solidFill>
                <a:effectLst/>
                <a:latin typeface="Helvetica Neue"/>
              </a:rPr>
              <a:t>Les 30 premiers tokens dans la colonne "description_tokens"(avec les stopwords)</a:t>
            </a:r>
          </a:p>
        </p:txBody>
      </p:sp>
      <p:pic>
        <p:nvPicPr>
          <p:cNvPr id="8" name="Espace réservé du contenu 7">
            <a:extLst>
              <a:ext uri="{FF2B5EF4-FFF2-40B4-BE49-F238E27FC236}">
                <a16:creationId xmlns:a16="http://schemas.microsoft.com/office/drawing/2014/main" id="{1B9BF5E3-4A3E-78C1-5DE2-669E3F3A542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36600" y="2904068"/>
            <a:ext cx="5568685" cy="2784342"/>
          </a:xfrm>
        </p:spPr>
      </p:pic>
      <p:sp>
        <p:nvSpPr>
          <p:cNvPr id="5" name="Espace réservé du texte 4">
            <a:extLst>
              <a:ext uri="{FF2B5EF4-FFF2-40B4-BE49-F238E27FC236}">
                <a16:creationId xmlns:a16="http://schemas.microsoft.com/office/drawing/2014/main" id="{9B69F079-E2E6-ED4E-9549-0D1AA83E4FFD}"/>
              </a:ext>
            </a:extLst>
          </p:cNvPr>
          <p:cNvSpPr>
            <a:spLocks noGrp="1"/>
          </p:cNvSpPr>
          <p:nvPr>
            <p:ph type="body" sz="quarter" idx="3"/>
          </p:nvPr>
        </p:nvSpPr>
        <p:spPr>
          <a:xfrm>
            <a:off x="6419980" y="1839877"/>
            <a:ext cx="5073121" cy="570970"/>
          </a:xfrm>
        </p:spPr>
        <p:txBody>
          <a:bodyPr>
            <a:normAutofit lnSpcReduction="10000"/>
          </a:bodyPr>
          <a:lstStyle/>
          <a:p>
            <a:pPr algn="ctr"/>
            <a:r>
              <a:rPr lang="fr-FR" sz="1800" b="0" i="0" dirty="0">
                <a:solidFill>
                  <a:srgbClr val="000000"/>
                </a:solidFill>
                <a:effectLst/>
                <a:latin typeface="Helvetica Neue"/>
              </a:rPr>
              <a:t>distribution des tokens qui sont composés de 100% de lettres alphabétiques</a:t>
            </a:r>
            <a:endParaRPr lang="fr-FR" sz="1800" dirty="0"/>
          </a:p>
        </p:txBody>
      </p:sp>
      <p:pic>
        <p:nvPicPr>
          <p:cNvPr id="10" name="Espace réservé du contenu 9">
            <a:extLst>
              <a:ext uri="{FF2B5EF4-FFF2-40B4-BE49-F238E27FC236}">
                <a16:creationId xmlns:a16="http://schemas.microsoft.com/office/drawing/2014/main" id="{800B27BA-C3C1-4608-322F-00292E50118A}"/>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172199" y="2858823"/>
            <a:ext cx="5568685" cy="2784343"/>
          </a:xfrm>
        </p:spPr>
      </p:pic>
      <p:sp>
        <p:nvSpPr>
          <p:cNvPr id="4" name="Espace réservé du pied de page 3">
            <a:extLst>
              <a:ext uri="{FF2B5EF4-FFF2-40B4-BE49-F238E27FC236}">
                <a16:creationId xmlns:a16="http://schemas.microsoft.com/office/drawing/2014/main" id="{36029F99-F8CF-8611-1A9E-7297752A5DEC}"/>
              </a:ext>
            </a:extLst>
          </p:cNvPr>
          <p:cNvSpPr>
            <a:spLocks noGrp="1"/>
          </p:cNvSpPr>
          <p:nvPr>
            <p:ph type="ftr" sz="quarter" idx="11"/>
          </p:nvPr>
        </p:nvSpPr>
        <p:spPr>
          <a:xfrm>
            <a:off x="736600" y="6310312"/>
            <a:ext cx="1653012" cy="365125"/>
          </a:xfrm>
        </p:spPr>
        <p:txBody>
          <a:bodyPr/>
          <a:lstStyle/>
          <a:p>
            <a:r>
              <a:rPr lang="fr-FR" b="1" dirty="0">
                <a:solidFill>
                  <a:schemeClr val="tx1">
                    <a:lumMod val="95000"/>
                    <a:lumOff val="5000"/>
                  </a:schemeClr>
                </a:solidFill>
              </a:rPr>
              <a:t>TIDIANE Barry</a:t>
            </a:r>
          </a:p>
        </p:txBody>
      </p:sp>
      <p:sp>
        <p:nvSpPr>
          <p:cNvPr id="6" name="Espace réservé du numéro de diapositive 5">
            <a:extLst>
              <a:ext uri="{FF2B5EF4-FFF2-40B4-BE49-F238E27FC236}">
                <a16:creationId xmlns:a16="http://schemas.microsoft.com/office/drawing/2014/main" id="{F87F7008-D401-4A50-6586-3DE43B59B524}"/>
              </a:ext>
            </a:extLst>
          </p:cNvPr>
          <p:cNvSpPr>
            <a:spLocks noGrp="1"/>
          </p:cNvSpPr>
          <p:nvPr>
            <p:ph type="sldNum" sz="quarter" idx="12"/>
          </p:nvPr>
        </p:nvSpPr>
        <p:spPr/>
        <p:txBody>
          <a:bodyPr/>
          <a:lstStyle/>
          <a:p>
            <a:pPr algn="ctr"/>
            <a:fld id="{4D500698-9C2F-487F-A613-753E08E2D180}" type="slidenum">
              <a:rPr lang="fr-FR" b="1" smtClean="0">
                <a:solidFill>
                  <a:schemeClr val="tx1">
                    <a:lumMod val="95000"/>
                    <a:lumOff val="5000"/>
                  </a:schemeClr>
                </a:solidFill>
              </a:rPr>
              <a:pPr algn="ctr"/>
              <a:t>9</a:t>
            </a:fld>
            <a:endParaRPr lang="fr-FR" b="1" dirty="0">
              <a:solidFill>
                <a:schemeClr val="tx1">
                  <a:lumMod val="95000"/>
                  <a:lumOff val="5000"/>
                </a:schemeClr>
              </a:solidFill>
            </a:endParaRPr>
          </a:p>
        </p:txBody>
      </p:sp>
    </p:spTree>
    <p:extLst>
      <p:ext uri="{BB962C8B-B14F-4D97-AF65-F5344CB8AC3E}">
        <p14:creationId xmlns:p14="http://schemas.microsoft.com/office/powerpoint/2010/main" val="1115314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2190</Words>
  <Application>Microsoft Office PowerPoint</Application>
  <PresentationFormat>Grand écran</PresentationFormat>
  <Paragraphs>219</Paragraphs>
  <Slides>30</Slides>
  <Notes>14</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30</vt:i4>
      </vt:variant>
    </vt:vector>
  </HeadingPairs>
  <TitlesOfParts>
    <vt:vector size="39" baseType="lpstr">
      <vt:lpstr>Arial</vt:lpstr>
      <vt:lpstr>Calibri</vt:lpstr>
      <vt:lpstr>Calibri Light</vt:lpstr>
      <vt:lpstr>Helvetica Neue</vt:lpstr>
      <vt:lpstr>Inter</vt:lpstr>
      <vt:lpstr>Segoe UI</vt:lpstr>
      <vt:lpstr>Söhne</vt:lpstr>
      <vt:lpstr>Wingdings</vt:lpstr>
      <vt:lpstr>Thème Office</vt:lpstr>
      <vt:lpstr>Classifiez automatiquement des biens de consommation</vt:lpstr>
      <vt:lpstr>Présentation PowerPoint</vt:lpstr>
      <vt:lpstr>Présentation du jeu de données</vt:lpstr>
      <vt:lpstr>Sommaire</vt:lpstr>
      <vt:lpstr>Première partie : Pre-traitement faisabilité         méthodes classiques</vt:lpstr>
      <vt:lpstr>Etape 1 première partie : Etude de faisabilité d'un moteur de classification d'articles, basé sur une description</vt:lpstr>
      <vt:lpstr>Nettoyer et transformer la colonne 'product_category_tree' </vt:lpstr>
      <vt:lpstr>Nettoyage des données</vt:lpstr>
      <vt:lpstr>Tokenisation</vt:lpstr>
      <vt:lpstr>Suppression des Stopwords</vt:lpstr>
      <vt:lpstr>Lemmatisation</vt:lpstr>
      <vt:lpstr>Présentation PowerPoint</vt:lpstr>
      <vt:lpstr>Etape 2 première partie : Etude de faisabilité d'un moteur de classification d'articles, basé sur une image</vt:lpstr>
      <vt:lpstr>Etude de faisabilité par méthode SIFT</vt:lpstr>
      <vt:lpstr>Pré-traitement des images via SIFT</vt:lpstr>
      <vt:lpstr>Deuxième partie : Classification supervisée à partir des images</vt:lpstr>
      <vt:lpstr>Approche préparation initiale des images</vt:lpstr>
      <vt:lpstr>Approche ImageDatagenerator avec data augmentation</vt:lpstr>
      <vt:lpstr>Approche nouvelle par Dataset sans data augmentation </vt:lpstr>
      <vt:lpstr>Approche nouvelle par Dataset avec data augmentation intégrée au modèle</vt:lpstr>
      <vt:lpstr>Troisième partie : Pre-traitement faisabilité méthodes récentes</vt:lpstr>
      <vt:lpstr>Approche de type word/sentence embedding classique avec FastText</vt:lpstr>
      <vt:lpstr>Approche de type word/sentence embedding avec BERT</vt:lpstr>
      <vt:lpstr>Approche de type word/sentence embedding avec USE (Universal Sentence Encoder)</vt:lpstr>
      <vt:lpstr>Etude de faisabilité par méthode CNN transfert learning</vt:lpstr>
      <vt:lpstr>Quatrième partie : Script Python de test de l’API</vt:lpstr>
      <vt:lpstr>Une fonction qui extrait les données de l'API et d'écrire ces informations dans un fichier CSV</vt:lpstr>
      <vt:lpstr>Les normes RGPD</vt:lpstr>
      <vt:lpstr>Conclusion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Barry Tidiane</dc:creator>
  <cp:lastModifiedBy>Barry Tidiane</cp:lastModifiedBy>
  <cp:revision>44</cp:revision>
  <dcterms:created xsi:type="dcterms:W3CDTF">2023-08-02T07:55:00Z</dcterms:created>
  <dcterms:modified xsi:type="dcterms:W3CDTF">2023-08-13T17:08:34Z</dcterms:modified>
</cp:coreProperties>
</file>